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41"/>
  </p:notesMasterIdLst>
  <p:sldIdLst>
    <p:sldId id="256" r:id="rId2"/>
    <p:sldId id="257" r:id="rId3"/>
    <p:sldId id="258" r:id="rId4"/>
    <p:sldId id="259" r:id="rId5"/>
    <p:sldId id="260" r:id="rId6"/>
    <p:sldId id="261" r:id="rId7"/>
    <p:sldId id="271" r:id="rId8"/>
    <p:sldId id="262" r:id="rId9"/>
    <p:sldId id="263" r:id="rId10"/>
    <p:sldId id="264" r:id="rId11"/>
    <p:sldId id="265" r:id="rId12"/>
    <p:sldId id="266" r:id="rId13"/>
    <p:sldId id="267" r:id="rId14"/>
    <p:sldId id="268" r:id="rId15"/>
    <p:sldId id="269"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92" r:id="rId32"/>
    <p:sldId id="288" r:id="rId33"/>
    <p:sldId id="290" r:id="rId34"/>
    <p:sldId id="291" r:id="rId35"/>
    <p:sldId id="294" r:id="rId36"/>
    <p:sldId id="295" r:id="rId37"/>
    <p:sldId id="296" r:id="rId38"/>
    <p:sldId id="297" r:id="rId39"/>
    <p:sldId id="298"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3" autoAdjust="0"/>
    <p:restoredTop sz="91471" autoAdjust="0"/>
  </p:normalViewPr>
  <p:slideViewPr>
    <p:cSldViewPr snapToGrid="0">
      <p:cViewPr>
        <p:scale>
          <a:sx n="101" d="100"/>
          <a:sy n="101" d="100"/>
        </p:scale>
        <p:origin x="9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9DBCC-91ED-43C3-9D1F-F21F277D11EC}"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BB4E9-3303-4B4C-80AE-AE14CB10AB5A}" type="slidenum">
              <a:rPr lang="en-US" smtClean="0"/>
              <a:t>‹#›</a:t>
            </a:fld>
            <a:endParaRPr lang="en-US"/>
          </a:p>
        </p:txBody>
      </p:sp>
    </p:spTree>
    <p:extLst>
      <p:ext uri="{BB962C8B-B14F-4D97-AF65-F5344CB8AC3E}">
        <p14:creationId xmlns:p14="http://schemas.microsoft.com/office/powerpoint/2010/main" val="1269667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https://sde.ok.gov/sites/default/files/OSDE%20Fitness%20Assessment%20Information%20Guide.pdf</a:t>
            </a:r>
          </a:p>
          <a:p>
            <a:r>
              <a:rPr lang="en-US" dirty="0"/>
              <a:t>https://www.cde.ca.gov/ta/tg/pf/documents/pftedresource.pdf</a:t>
            </a:r>
          </a:p>
          <a:p>
            <a:r>
              <a:rPr lang="en-US" dirty="0"/>
              <a:t>https://www.thepespecialist.com/fitnessgram/</a:t>
            </a:r>
          </a:p>
          <a:p>
            <a:endParaRPr lang="en-US" dirty="0"/>
          </a:p>
        </p:txBody>
      </p:sp>
      <p:sp>
        <p:nvSpPr>
          <p:cNvPr id="4" name="Slide Number Placeholder 3"/>
          <p:cNvSpPr>
            <a:spLocks noGrp="1"/>
          </p:cNvSpPr>
          <p:nvPr>
            <p:ph type="sldNum" sz="quarter" idx="5"/>
          </p:nvPr>
        </p:nvSpPr>
        <p:spPr/>
        <p:txBody>
          <a:bodyPr/>
          <a:lstStyle/>
          <a:p>
            <a:fld id="{020BB4E9-3303-4B4C-80AE-AE14CB10AB5A}" type="slidenum">
              <a:rPr lang="en-US" smtClean="0"/>
              <a:t>7</a:t>
            </a:fld>
            <a:endParaRPr lang="en-US"/>
          </a:p>
        </p:txBody>
      </p:sp>
    </p:spTree>
    <p:extLst>
      <p:ext uri="{BB962C8B-B14F-4D97-AF65-F5344CB8AC3E}">
        <p14:creationId xmlns:p14="http://schemas.microsoft.com/office/powerpoint/2010/main" val="3111650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10" name="Rectangle 9"/>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bg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2AED8E5B-0D98-4FE1-9B26-D1041E3A89F9}" type="datetimeFigureOut">
              <a:rPr lang="en-US" dirty="0"/>
              <a:t>1/11/2022</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bg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bg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159CD-DA3A-463F-AFEF-A68838A6859B}" type="datetimeFigureOut">
              <a:rPr lang="en-US" dirty="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12A925-E007-46C2-84AB-35EE10DCAD39}" type="datetimeFigureOut">
              <a:rPr lang="en-US" dirty="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C2DCB-466C-4061-8D51-D3254DD77FA1}" type="datetimeFigureOut">
              <a:rPr lang="en-US" dirty="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23" name="Rectangle 22"/>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bg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8642357F-39F6-401C-9FF8-3072724998F3}" type="datetimeFigureOut">
              <a:rPr lang="en-US" dirty="0"/>
              <a:t>1/11/2022</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bg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bg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5DB09B-D413-414E-B13F-B1984CD8FF65}" type="datetimeFigureOut">
              <a:rPr lang="en-US" dirty="0"/>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38F992-55E7-4B2D-A6F1-8C9243CBFE1B}" type="datetimeFigureOut">
              <a:rPr lang="en-US" dirty="0"/>
              <a:t>1/11/2022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298110-BAA6-4256-A2E5-BB66A47D2616}" type="datetimeFigureOut">
              <a:rPr lang="en-US" dirty="0"/>
              <a:t>1/11/2022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03892-3343-4E4E-B81B-70A099359AD2}" type="datetimeFigureOut">
              <a:rPr lang="en-US" dirty="0"/>
              <a:t>1/11/2022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00232F85-D33A-46AF-9088-5A7400C1018E}" type="datetimeFigureOut">
              <a:rPr lang="en-US" dirty="0"/>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rgbClr val="969696"/>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3EB3A624-F501-46A9-B8CA-4949E24E27C8}" type="datetimeFigureOut">
              <a:rPr lang="en-US" dirty="0"/>
              <a:t>1/11/2022</a:t>
            </a:fld>
            <a:endParaRPr lang="en-US" dirty="0"/>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en-US" dirty="0"/>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0C4D3C1-679D-44D8-8A9C-D402CE4EF569}" type="datetimeFigureOut">
              <a:rPr lang="en-US" dirty="0"/>
              <a:t>1/11/2022</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14667"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5EFA6-2276-4FB5-B22C-947789F5DCCD}"/>
              </a:ext>
            </a:extLst>
          </p:cNvPr>
          <p:cNvSpPr>
            <a:spLocks noGrp="1"/>
          </p:cNvSpPr>
          <p:nvPr>
            <p:ph type="ctrTitle"/>
          </p:nvPr>
        </p:nvSpPr>
        <p:spPr/>
        <p:txBody>
          <a:bodyPr/>
          <a:lstStyle/>
          <a:p>
            <a:r>
              <a:rPr lang="en-US" dirty="0"/>
              <a:t>Nutrition &amp; Fitness</a:t>
            </a:r>
          </a:p>
        </p:txBody>
      </p:sp>
      <p:sp>
        <p:nvSpPr>
          <p:cNvPr id="3" name="Subtitle 2">
            <a:extLst>
              <a:ext uri="{FF2B5EF4-FFF2-40B4-BE49-F238E27FC236}">
                <a16:creationId xmlns:a16="http://schemas.microsoft.com/office/drawing/2014/main" id="{455EF0C3-8B21-441E-B013-B394F27BA1E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772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CADEA-587F-45C7-88F3-C76B86F6EE1F}"/>
              </a:ext>
            </a:extLst>
          </p:cNvPr>
          <p:cNvSpPr>
            <a:spLocks noGrp="1"/>
          </p:cNvSpPr>
          <p:nvPr>
            <p:ph type="title"/>
          </p:nvPr>
        </p:nvSpPr>
        <p:spPr/>
        <p:txBody>
          <a:bodyPr/>
          <a:lstStyle/>
          <a:p>
            <a:r>
              <a:rPr lang="en-US" dirty="0"/>
              <a:t>SOCIAL WELLNESS</a:t>
            </a:r>
          </a:p>
        </p:txBody>
      </p:sp>
      <p:sp>
        <p:nvSpPr>
          <p:cNvPr id="4" name="Text Placeholder 3">
            <a:extLst>
              <a:ext uri="{FF2B5EF4-FFF2-40B4-BE49-F238E27FC236}">
                <a16:creationId xmlns:a16="http://schemas.microsoft.com/office/drawing/2014/main" id="{A624370F-1CD1-46FC-BC5B-C727201A721E}"/>
              </a:ext>
            </a:extLst>
          </p:cNvPr>
          <p:cNvSpPr>
            <a:spLocks noGrp="1"/>
          </p:cNvSpPr>
          <p:nvPr>
            <p:ph type="body" sz="half" idx="2"/>
          </p:nvPr>
        </p:nvSpPr>
        <p:spPr>
          <a:xfrm>
            <a:off x="9296400" y="2867024"/>
            <a:ext cx="2432304" cy="2921127"/>
          </a:xfrm>
        </p:spPr>
        <p:txBody>
          <a:bodyPr/>
          <a:lstStyle/>
          <a:p>
            <a:pPr algn="ctr"/>
            <a:r>
              <a:rPr lang="en-US" b="0" i="0" dirty="0">
                <a:solidFill>
                  <a:schemeClr val="tx1"/>
                </a:solidFill>
                <a:effectLst/>
                <a:latin typeface="Roboto" panose="02000000000000000000" pitchFamily="2" charset="0"/>
              </a:rPr>
              <a:t>Social interaction involves cultivating healthy relationships, communicating effectively with others, and being part of a supportive network.</a:t>
            </a:r>
            <a:endParaRPr lang="en-US" dirty="0">
              <a:solidFill>
                <a:schemeClr val="tx1"/>
              </a:solidFill>
            </a:endParaRPr>
          </a:p>
        </p:txBody>
      </p:sp>
      <p:pic>
        <p:nvPicPr>
          <p:cNvPr id="5122" name="Picture 2" descr="Three friends sit on the cement in front of their school and laugh as they unwind after class.">
            <a:extLst>
              <a:ext uri="{FF2B5EF4-FFF2-40B4-BE49-F238E27FC236}">
                <a16:creationId xmlns:a16="http://schemas.microsoft.com/office/drawing/2014/main" id="{60309C22-0CB5-4F1A-9317-D210C3104959}"/>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417" r="541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397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DB835-1719-4FC1-9DC9-D44303E0D803}"/>
              </a:ext>
            </a:extLst>
          </p:cNvPr>
          <p:cNvSpPr>
            <a:spLocks noGrp="1"/>
          </p:cNvSpPr>
          <p:nvPr>
            <p:ph type="title"/>
          </p:nvPr>
        </p:nvSpPr>
        <p:spPr/>
        <p:txBody>
          <a:bodyPr/>
          <a:lstStyle/>
          <a:p>
            <a:r>
              <a:rPr lang="en-US" dirty="0"/>
              <a:t>SPIRITUAL WELLNESS</a:t>
            </a:r>
          </a:p>
        </p:txBody>
      </p:sp>
      <p:sp>
        <p:nvSpPr>
          <p:cNvPr id="4" name="Text Placeholder 3">
            <a:extLst>
              <a:ext uri="{FF2B5EF4-FFF2-40B4-BE49-F238E27FC236}">
                <a16:creationId xmlns:a16="http://schemas.microsoft.com/office/drawing/2014/main" id="{21767701-A708-464A-8291-2DEC83A01B68}"/>
              </a:ext>
            </a:extLst>
          </p:cNvPr>
          <p:cNvSpPr>
            <a:spLocks noGrp="1"/>
          </p:cNvSpPr>
          <p:nvPr>
            <p:ph type="body" sz="half" idx="2"/>
          </p:nvPr>
        </p:nvSpPr>
        <p:spPr>
          <a:xfrm>
            <a:off x="9296400" y="2743200"/>
            <a:ext cx="2432304" cy="3044952"/>
          </a:xfrm>
        </p:spPr>
        <p:txBody>
          <a:bodyPr/>
          <a:lstStyle/>
          <a:p>
            <a:pPr algn="ctr"/>
            <a:r>
              <a:rPr lang="en-US" b="0" i="0" dirty="0">
                <a:solidFill>
                  <a:schemeClr val="tx1"/>
                </a:solidFill>
                <a:effectLst/>
                <a:latin typeface="Roboto" panose="02000000000000000000" pitchFamily="2" charset="0"/>
              </a:rPr>
              <a:t>Spiritual wellness involves having a set of guiding beliefs or values that give one’s life meaning and purpose.</a:t>
            </a:r>
            <a:endParaRPr lang="en-US" dirty="0">
              <a:solidFill>
                <a:schemeClr val="tx1"/>
              </a:solidFill>
            </a:endParaRPr>
          </a:p>
        </p:txBody>
      </p:sp>
      <p:pic>
        <p:nvPicPr>
          <p:cNvPr id="6146" name="Picture 2" descr="A young woman on an early morning hike, throws her arms out and her face up to the rising sun, which is just emerging over the mountains.">
            <a:extLst>
              <a:ext uri="{FF2B5EF4-FFF2-40B4-BE49-F238E27FC236}">
                <a16:creationId xmlns:a16="http://schemas.microsoft.com/office/drawing/2014/main" id="{62165F2E-7695-4F15-9A3A-7BDE9B9BF2EC}"/>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417" r="541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499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960E6-128C-4DC5-919D-CEECB2F99304}"/>
              </a:ext>
            </a:extLst>
          </p:cNvPr>
          <p:cNvSpPr>
            <a:spLocks noGrp="1"/>
          </p:cNvSpPr>
          <p:nvPr>
            <p:ph type="title"/>
          </p:nvPr>
        </p:nvSpPr>
        <p:spPr/>
        <p:txBody>
          <a:bodyPr/>
          <a:lstStyle/>
          <a:p>
            <a:r>
              <a:rPr lang="en-US" sz="2000" dirty="0"/>
              <a:t>ENVIRONMENTAL WELLNESS</a:t>
            </a:r>
          </a:p>
        </p:txBody>
      </p:sp>
      <p:sp>
        <p:nvSpPr>
          <p:cNvPr id="4" name="Text Placeholder 3">
            <a:extLst>
              <a:ext uri="{FF2B5EF4-FFF2-40B4-BE49-F238E27FC236}">
                <a16:creationId xmlns:a16="http://schemas.microsoft.com/office/drawing/2014/main" id="{55BE8289-F981-4E9B-BEFA-97D67D90F5C5}"/>
              </a:ext>
            </a:extLst>
          </p:cNvPr>
          <p:cNvSpPr>
            <a:spLocks noGrp="1"/>
          </p:cNvSpPr>
          <p:nvPr>
            <p:ph type="body" sz="half" idx="2"/>
          </p:nvPr>
        </p:nvSpPr>
        <p:spPr>
          <a:xfrm>
            <a:off x="9296400" y="2777066"/>
            <a:ext cx="2432304" cy="3011085"/>
          </a:xfrm>
        </p:spPr>
        <p:txBody>
          <a:bodyPr/>
          <a:lstStyle/>
          <a:p>
            <a:pPr algn="ctr"/>
            <a:r>
              <a:rPr lang="en-US" b="0" i="0" dirty="0">
                <a:solidFill>
                  <a:schemeClr val="tx1"/>
                </a:solidFill>
                <a:effectLst/>
                <a:latin typeface="Roboto" panose="02000000000000000000" pitchFamily="2" charset="0"/>
              </a:rPr>
              <a:t>Environmental wellness incorporates respect and care for one’s surroundings, including the natural world.</a:t>
            </a:r>
            <a:endParaRPr lang="en-US" dirty="0">
              <a:solidFill>
                <a:schemeClr val="tx1"/>
              </a:solidFill>
            </a:endParaRPr>
          </a:p>
        </p:txBody>
      </p:sp>
      <p:pic>
        <p:nvPicPr>
          <p:cNvPr id="7170" name="Picture 2" descr="Young woman in rubber boots and a plaid shirt wrapped around her waist, uses a shovel to dig a planting area in a community garden, while massive green plants rise up around them.">
            <a:extLst>
              <a:ext uri="{FF2B5EF4-FFF2-40B4-BE49-F238E27FC236}">
                <a16:creationId xmlns:a16="http://schemas.microsoft.com/office/drawing/2014/main" id="{53A59C12-E27D-4D5F-BA92-B5BFCF02274F}"/>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417" r="541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065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E998-18BF-4D3E-B35C-6FB4126334AA}"/>
              </a:ext>
            </a:extLst>
          </p:cNvPr>
          <p:cNvSpPr>
            <a:spLocks noGrp="1"/>
          </p:cNvSpPr>
          <p:nvPr>
            <p:ph type="title"/>
          </p:nvPr>
        </p:nvSpPr>
        <p:spPr/>
        <p:txBody>
          <a:bodyPr/>
          <a:lstStyle/>
          <a:p>
            <a:r>
              <a:rPr lang="en-US" sz="2000" dirty="0"/>
              <a:t>OCCUPATIONAL WELLNESS</a:t>
            </a:r>
          </a:p>
        </p:txBody>
      </p:sp>
      <p:sp>
        <p:nvSpPr>
          <p:cNvPr id="4" name="Text Placeholder 3">
            <a:extLst>
              <a:ext uri="{FF2B5EF4-FFF2-40B4-BE49-F238E27FC236}">
                <a16:creationId xmlns:a16="http://schemas.microsoft.com/office/drawing/2014/main" id="{42033F8F-1179-459E-88EE-7DDA1F4A12F7}"/>
              </a:ext>
            </a:extLst>
          </p:cNvPr>
          <p:cNvSpPr>
            <a:spLocks noGrp="1"/>
          </p:cNvSpPr>
          <p:nvPr>
            <p:ph type="body" sz="half" idx="2"/>
          </p:nvPr>
        </p:nvSpPr>
        <p:spPr>
          <a:xfrm>
            <a:off x="9296400" y="2658532"/>
            <a:ext cx="2432304" cy="3129619"/>
          </a:xfrm>
        </p:spPr>
        <p:txBody>
          <a:bodyPr/>
          <a:lstStyle/>
          <a:p>
            <a:pPr algn="ctr"/>
            <a:r>
              <a:rPr lang="en-US" b="0" i="0" dirty="0">
                <a:solidFill>
                  <a:schemeClr val="tx1"/>
                </a:solidFill>
                <a:effectLst/>
                <a:latin typeface="Roboto" panose="02000000000000000000" pitchFamily="2" charset="0"/>
              </a:rPr>
              <a:t>Occupational wellness means using your skills and talents to enrich your life, gain happiness, and feel satisfaction.</a:t>
            </a:r>
            <a:endParaRPr lang="en-US" dirty="0">
              <a:solidFill>
                <a:schemeClr val="tx1"/>
              </a:solidFill>
            </a:endParaRPr>
          </a:p>
        </p:txBody>
      </p:sp>
      <p:pic>
        <p:nvPicPr>
          <p:cNvPr id="8194" name="Picture 2" descr="A student practices cutting a piece of wood using a bench saw under the direction of a teacher.">
            <a:extLst>
              <a:ext uri="{FF2B5EF4-FFF2-40B4-BE49-F238E27FC236}">
                <a16:creationId xmlns:a16="http://schemas.microsoft.com/office/drawing/2014/main" id="{6E9A7E9E-6296-495E-B3BB-B6C57E3CFDE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417" r="541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124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5AA9-C55D-47F4-8168-7EEC4FCF83E8}"/>
              </a:ext>
            </a:extLst>
          </p:cNvPr>
          <p:cNvSpPr>
            <a:spLocks noGrp="1"/>
          </p:cNvSpPr>
          <p:nvPr>
            <p:ph type="title"/>
          </p:nvPr>
        </p:nvSpPr>
        <p:spPr>
          <a:xfrm>
            <a:off x="9335482" y="574547"/>
            <a:ext cx="2393222" cy="1674877"/>
          </a:xfrm>
        </p:spPr>
        <p:txBody>
          <a:bodyPr/>
          <a:lstStyle/>
          <a:p>
            <a:r>
              <a:rPr lang="en-US" dirty="0"/>
              <a:t>FINANCIAL WELLNESS</a:t>
            </a:r>
          </a:p>
        </p:txBody>
      </p:sp>
      <p:sp>
        <p:nvSpPr>
          <p:cNvPr id="4" name="Text Placeholder 3">
            <a:extLst>
              <a:ext uri="{FF2B5EF4-FFF2-40B4-BE49-F238E27FC236}">
                <a16:creationId xmlns:a16="http://schemas.microsoft.com/office/drawing/2014/main" id="{F00634CE-F452-491D-86CB-A9F839242D01}"/>
              </a:ext>
            </a:extLst>
          </p:cNvPr>
          <p:cNvSpPr>
            <a:spLocks noGrp="1"/>
          </p:cNvSpPr>
          <p:nvPr>
            <p:ph type="body" sz="half" idx="2"/>
          </p:nvPr>
        </p:nvSpPr>
        <p:spPr>
          <a:xfrm>
            <a:off x="13557504" y="4532377"/>
            <a:ext cx="2432304" cy="3502152"/>
          </a:xfrm>
        </p:spPr>
        <p:txBody>
          <a:bodyPr/>
          <a:lstStyle/>
          <a:p>
            <a:r>
              <a:rPr lang="en-US" dirty="0"/>
              <a:t>Cultivate your financial wellness</a:t>
            </a:r>
          </a:p>
        </p:txBody>
      </p:sp>
      <p:pic>
        <p:nvPicPr>
          <p:cNvPr id="9218" name="Picture 2" descr="How to Improve Your Financial Wellness | CB Acker Associates">
            <a:extLst>
              <a:ext uri="{FF2B5EF4-FFF2-40B4-BE49-F238E27FC236}">
                <a16:creationId xmlns:a16="http://schemas.microsoft.com/office/drawing/2014/main" id="{569FD6CC-903D-4ED6-B0C8-24F6250D47D0}"/>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520" r="552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ow To Create An Effective Financial Wellness Program - 401k Plan  Optimization, Compliance, Investment &amp; Partners">
            <a:extLst>
              <a:ext uri="{FF2B5EF4-FFF2-40B4-BE49-F238E27FC236}">
                <a16:creationId xmlns:a16="http://schemas.microsoft.com/office/drawing/2014/main" id="{AD31F102-2DEA-4ADD-91A3-4489D17057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5482" y="5049901"/>
            <a:ext cx="2393222" cy="14542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7327B29-6BEA-413D-8DA6-4C02AFD2AAEB}"/>
              </a:ext>
            </a:extLst>
          </p:cNvPr>
          <p:cNvSpPr txBox="1"/>
          <p:nvPr/>
        </p:nvSpPr>
        <p:spPr>
          <a:xfrm>
            <a:off x="9499600" y="2246670"/>
            <a:ext cx="1828800" cy="2862322"/>
          </a:xfrm>
          <a:prstGeom prst="rect">
            <a:avLst/>
          </a:prstGeom>
          <a:noFill/>
        </p:spPr>
        <p:txBody>
          <a:bodyPr wrap="square" rtlCol="0">
            <a:spAutoFit/>
          </a:bodyPr>
          <a:lstStyle/>
          <a:p>
            <a:endParaRPr lang="en-US" dirty="0"/>
          </a:p>
          <a:p>
            <a:r>
              <a:rPr lang="en-US" dirty="0"/>
              <a:t>Cultivate your financial wellness  to have the financial freedom to make choices that allow you to enjoy life.</a:t>
            </a:r>
          </a:p>
        </p:txBody>
      </p:sp>
    </p:spTree>
    <p:extLst>
      <p:ext uri="{BB962C8B-B14F-4D97-AF65-F5344CB8AC3E}">
        <p14:creationId xmlns:p14="http://schemas.microsoft.com/office/powerpoint/2010/main" val="213837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0C97-D4F1-420D-B3BA-F36B7D0D4FCC}"/>
              </a:ext>
            </a:extLst>
          </p:cNvPr>
          <p:cNvSpPr>
            <a:spLocks noGrp="1"/>
          </p:cNvSpPr>
          <p:nvPr>
            <p:ph type="title"/>
          </p:nvPr>
        </p:nvSpPr>
        <p:spPr/>
        <p:txBody>
          <a:bodyPr/>
          <a:lstStyle/>
          <a:p>
            <a:pPr algn="ctr"/>
            <a:r>
              <a:rPr lang="en-US" dirty="0">
                <a:solidFill>
                  <a:schemeClr val="accent1"/>
                </a:solidFill>
              </a:rPr>
              <a:t>Got Health?</a:t>
            </a:r>
            <a:endParaRPr lang="en-US" dirty="0"/>
          </a:p>
        </p:txBody>
      </p:sp>
      <p:sp>
        <p:nvSpPr>
          <p:cNvPr id="3" name="Content Placeholder 2">
            <a:extLst>
              <a:ext uri="{FF2B5EF4-FFF2-40B4-BE49-F238E27FC236}">
                <a16:creationId xmlns:a16="http://schemas.microsoft.com/office/drawing/2014/main" id="{9C0DED5A-C1D6-4453-97C5-E1E1077FFB7F}"/>
              </a:ext>
            </a:extLst>
          </p:cNvPr>
          <p:cNvSpPr>
            <a:spLocks noGrp="1"/>
          </p:cNvSpPr>
          <p:nvPr>
            <p:ph idx="1"/>
          </p:nvPr>
        </p:nvSpPr>
        <p:spPr/>
        <p:txBody>
          <a:bodyPr/>
          <a:lstStyle/>
          <a:p>
            <a:pPr>
              <a:buFont typeface="Wingdings" panose="05000000000000000000" pitchFamily="2" charset="2"/>
              <a:buChar char="Ø"/>
            </a:pPr>
            <a:r>
              <a:rPr lang="en-US" dirty="0"/>
              <a:t> </a:t>
            </a:r>
            <a:r>
              <a:rPr lang="en-US" dirty="0">
                <a:solidFill>
                  <a:srgbClr val="FF0000"/>
                </a:solidFill>
              </a:rPr>
              <a:t>How healthy are you?</a:t>
            </a:r>
          </a:p>
          <a:p>
            <a:pPr marL="0" indent="0">
              <a:buNone/>
            </a:pPr>
            <a:endParaRPr lang="en-US" dirty="0"/>
          </a:p>
          <a:p>
            <a:r>
              <a:rPr lang="en-US" dirty="0"/>
              <a:t>Health Status </a:t>
            </a:r>
            <a:r>
              <a:rPr lang="en-US" dirty="0">
                <a:sym typeface="Wingdings" panose="05000000000000000000" pitchFamily="2" charset="2"/>
              </a:rPr>
              <a:t> </a:t>
            </a:r>
            <a:r>
              <a:rPr lang="en-US" b="0" i="0" dirty="0">
                <a:solidFill>
                  <a:srgbClr val="0070C0"/>
                </a:solidFill>
                <a:effectLst/>
                <a:latin typeface="+mj-lt"/>
              </a:rPr>
              <a:t>relative level of wellness and illness, both physical and mental, on their ability to function in society.</a:t>
            </a:r>
          </a:p>
          <a:p>
            <a:pPr marL="0" indent="0">
              <a:buNone/>
            </a:pPr>
            <a:endParaRPr lang="en-US" b="0" i="0" dirty="0">
              <a:solidFill>
                <a:srgbClr val="0070C0"/>
              </a:solidFill>
              <a:effectLst/>
              <a:latin typeface="Martel"/>
            </a:endParaRPr>
          </a:p>
          <a:p>
            <a:r>
              <a:rPr lang="en-US" dirty="0"/>
              <a:t>Factors Affecting Health Status: </a:t>
            </a:r>
            <a:r>
              <a:rPr lang="en-US" dirty="0">
                <a:solidFill>
                  <a:srgbClr val="0070C0"/>
                </a:solidFill>
              </a:rPr>
              <a:t>genetics, economics, access to health care, ability to secure fresh, healthy foods…</a:t>
            </a:r>
          </a:p>
          <a:p>
            <a:pPr marL="0" indent="0">
              <a:buNone/>
            </a:pPr>
            <a:endParaRPr lang="en-US" dirty="0">
              <a:solidFill>
                <a:srgbClr val="0070C0"/>
              </a:solidFill>
            </a:endParaRPr>
          </a:p>
          <a:p>
            <a:pPr>
              <a:buFont typeface="Wingdings" panose="05000000000000000000" pitchFamily="2" charset="2"/>
              <a:buChar char="Ø"/>
            </a:pPr>
            <a:r>
              <a:rPr lang="en-US" dirty="0">
                <a:solidFill>
                  <a:srgbClr val="FF0000"/>
                </a:solidFill>
              </a:rPr>
              <a:t>What can you do to change your health status?</a:t>
            </a:r>
          </a:p>
        </p:txBody>
      </p:sp>
    </p:spTree>
    <p:extLst>
      <p:ext uri="{BB962C8B-B14F-4D97-AF65-F5344CB8AC3E}">
        <p14:creationId xmlns:p14="http://schemas.microsoft.com/office/powerpoint/2010/main" val="4113126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8517-C458-4FD2-A0C1-458B17B68FAE}"/>
              </a:ext>
            </a:extLst>
          </p:cNvPr>
          <p:cNvSpPr>
            <a:spLocks noGrp="1"/>
          </p:cNvSpPr>
          <p:nvPr>
            <p:ph type="title"/>
          </p:nvPr>
        </p:nvSpPr>
        <p:spPr/>
        <p:txBody>
          <a:bodyPr/>
          <a:lstStyle/>
          <a:p>
            <a:r>
              <a:rPr lang="en-US" dirty="0"/>
              <a:t>Balancing Dimensions of Health</a:t>
            </a:r>
          </a:p>
        </p:txBody>
      </p:sp>
      <p:sp>
        <p:nvSpPr>
          <p:cNvPr id="4" name="Text Placeholder 3">
            <a:extLst>
              <a:ext uri="{FF2B5EF4-FFF2-40B4-BE49-F238E27FC236}">
                <a16:creationId xmlns:a16="http://schemas.microsoft.com/office/drawing/2014/main" id="{F1E46090-8633-4DD1-8F77-627270C9C4C6}"/>
              </a:ext>
            </a:extLst>
          </p:cNvPr>
          <p:cNvSpPr>
            <a:spLocks noGrp="1"/>
          </p:cNvSpPr>
          <p:nvPr>
            <p:ph type="body" sz="half" idx="2"/>
          </p:nvPr>
        </p:nvSpPr>
        <p:spPr/>
        <p:txBody>
          <a:bodyPr>
            <a:normAutofit fontScale="85000" lnSpcReduction="10000"/>
          </a:bodyPr>
          <a:lstStyle/>
          <a:p>
            <a:endParaRPr lang="en-US" dirty="0"/>
          </a:p>
          <a:p>
            <a:pPr algn="ctr"/>
            <a:r>
              <a:rPr lang="en-US" sz="1800" dirty="0">
                <a:solidFill>
                  <a:schemeClr val="accent6">
                    <a:lumMod val="20000"/>
                    <a:lumOff val="80000"/>
                  </a:schemeClr>
                </a:solidFill>
                <a:latin typeface="Martel"/>
              </a:rPr>
              <a:t>Y</a:t>
            </a:r>
            <a:r>
              <a:rPr lang="en-US" sz="1800" b="0" i="0" dirty="0">
                <a:solidFill>
                  <a:schemeClr val="accent6">
                    <a:lumMod val="20000"/>
                    <a:lumOff val="80000"/>
                  </a:schemeClr>
                </a:solidFill>
                <a:effectLst/>
                <a:latin typeface="Martel"/>
              </a:rPr>
              <a:t>ou need to balance the amount of energy that you take into the body in the form of food with the amount of energy that you expend with activity</a:t>
            </a:r>
            <a:endParaRPr lang="en-US" dirty="0">
              <a:solidFill>
                <a:schemeClr val="accent6">
                  <a:lumMod val="20000"/>
                  <a:lumOff val="80000"/>
                </a:schemeClr>
              </a:solidFill>
            </a:endParaRPr>
          </a:p>
          <a:p>
            <a:pPr algn="ctr"/>
            <a:r>
              <a:rPr lang="en-US" dirty="0"/>
              <a:t>Energy balance</a:t>
            </a:r>
          </a:p>
          <a:p>
            <a:pPr algn="ctr"/>
            <a:endParaRPr lang="en-US" dirty="0"/>
          </a:p>
          <a:p>
            <a:pPr algn="ctr"/>
            <a:endParaRPr lang="en-US" dirty="0"/>
          </a:p>
          <a:p>
            <a:pPr algn="ctr"/>
            <a:endParaRPr lang="en-US" dirty="0"/>
          </a:p>
          <a:p>
            <a:r>
              <a:rPr lang="en-US" dirty="0">
                <a:solidFill>
                  <a:srgbClr val="FFC000"/>
                </a:solidFill>
              </a:rPr>
              <a:t>*TEF – Thermic effect of food</a:t>
            </a:r>
          </a:p>
          <a:p>
            <a:r>
              <a:rPr lang="en-US" dirty="0">
                <a:solidFill>
                  <a:srgbClr val="FFC000"/>
                </a:solidFill>
              </a:rPr>
              <a:t>*RMR – resting metabolic rate</a:t>
            </a:r>
          </a:p>
        </p:txBody>
      </p:sp>
      <p:pic>
        <p:nvPicPr>
          <p:cNvPr id="10246" name="Picture 6" descr="Active Health Energy Balance">
            <a:extLst>
              <a:ext uri="{FF2B5EF4-FFF2-40B4-BE49-F238E27FC236}">
                <a16:creationId xmlns:a16="http://schemas.microsoft.com/office/drawing/2014/main" id="{30B2F924-3990-4539-96C9-3CA64D8DA576}"/>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8107" r="810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721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7768-B22C-4A7F-87B8-0935D47FE21E}"/>
              </a:ext>
            </a:extLst>
          </p:cNvPr>
          <p:cNvSpPr>
            <a:spLocks noGrp="1"/>
          </p:cNvSpPr>
          <p:nvPr>
            <p:ph type="title"/>
          </p:nvPr>
        </p:nvSpPr>
        <p:spPr/>
        <p:txBody>
          <a:bodyPr/>
          <a:lstStyle/>
          <a:p>
            <a:r>
              <a:rPr lang="en-US" dirty="0"/>
              <a:t>Calorie Count</a:t>
            </a:r>
          </a:p>
        </p:txBody>
      </p:sp>
      <p:sp>
        <p:nvSpPr>
          <p:cNvPr id="4" name="Text Placeholder 3">
            <a:extLst>
              <a:ext uri="{FF2B5EF4-FFF2-40B4-BE49-F238E27FC236}">
                <a16:creationId xmlns:a16="http://schemas.microsoft.com/office/drawing/2014/main" id="{71A3C704-2CE7-45F3-8D39-1EAEB79EAF3B}"/>
              </a:ext>
            </a:extLst>
          </p:cNvPr>
          <p:cNvSpPr>
            <a:spLocks noGrp="1"/>
          </p:cNvSpPr>
          <p:nvPr>
            <p:ph type="body" sz="half" idx="2"/>
          </p:nvPr>
        </p:nvSpPr>
        <p:spPr/>
        <p:txBody>
          <a:bodyPr/>
          <a:lstStyle/>
          <a:p>
            <a:endParaRPr lang="en-US" dirty="0"/>
          </a:p>
          <a:p>
            <a:pPr algn="ctr"/>
            <a:r>
              <a:rPr lang="en-US" dirty="0">
                <a:solidFill>
                  <a:schemeClr val="accent6">
                    <a:lumMod val="20000"/>
                    <a:lumOff val="80000"/>
                  </a:schemeClr>
                </a:solidFill>
                <a:latin typeface="Martel"/>
              </a:rPr>
              <a:t>Th</a:t>
            </a:r>
            <a:r>
              <a:rPr lang="en-US" b="0" i="0" dirty="0">
                <a:solidFill>
                  <a:schemeClr val="accent6">
                    <a:lumMod val="20000"/>
                    <a:lumOff val="80000"/>
                  </a:schemeClr>
                </a:solidFill>
                <a:effectLst/>
                <a:latin typeface="Martel"/>
              </a:rPr>
              <a:t>e amount of energy required to raise the temperature of one gram of water by 1° Celsius.</a:t>
            </a:r>
          </a:p>
          <a:p>
            <a:endParaRPr lang="en-US" dirty="0">
              <a:solidFill>
                <a:srgbClr val="666666"/>
              </a:solidFill>
              <a:latin typeface="Martel"/>
            </a:endParaRPr>
          </a:p>
          <a:p>
            <a:endParaRPr lang="en-US" dirty="0">
              <a:solidFill>
                <a:srgbClr val="666666"/>
              </a:solidFill>
              <a:latin typeface="Martel"/>
            </a:endParaRPr>
          </a:p>
          <a:p>
            <a:r>
              <a:rPr lang="en-US" sz="1600" dirty="0">
                <a:solidFill>
                  <a:srgbClr val="FF0000"/>
                </a:solidFill>
                <a:latin typeface="Martel"/>
              </a:rPr>
              <a:t>What can you do to maintain a healthy weight?</a:t>
            </a:r>
            <a:endParaRPr lang="en-US" sz="1600" dirty="0">
              <a:solidFill>
                <a:srgbClr val="FF0000"/>
              </a:solidFill>
            </a:endParaRPr>
          </a:p>
        </p:txBody>
      </p:sp>
      <p:pic>
        <p:nvPicPr>
          <p:cNvPr id="11266" name="Picture 2" descr="Apple with a 50 kcal note tacked to it rests next to a donut with a 350 kcal label stuck to it.">
            <a:extLst>
              <a:ext uri="{FF2B5EF4-FFF2-40B4-BE49-F238E27FC236}">
                <a16:creationId xmlns:a16="http://schemas.microsoft.com/office/drawing/2014/main" id="{B39B67F5-B3CB-4B1C-8D9E-BBC1502641E4}"/>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417" r="541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237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EB8EC-FC7E-4E22-9A01-C4B033456072}"/>
              </a:ext>
            </a:extLst>
          </p:cNvPr>
          <p:cNvSpPr>
            <a:spLocks noGrp="1"/>
          </p:cNvSpPr>
          <p:nvPr>
            <p:ph type="title"/>
          </p:nvPr>
        </p:nvSpPr>
        <p:spPr/>
        <p:txBody>
          <a:bodyPr/>
          <a:lstStyle/>
          <a:p>
            <a:pPr algn="ctr"/>
            <a:r>
              <a:rPr lang="en-US" dirty="0">
                <a:solidFill>
                  <a:schemeClr val="accent1"/>
                </a:solidFill>
              </a:rPr>
              <a:t>Feeding the Body</a:t>
            </a:r>
            <a:endParaRPr lang="en-US" dirty="0"/>
          </a:p>
        </p:txBody>
      </p:sp>
      <p:sp>
        <p:nvSpPr>
          <p:cNvPr id="3" name="Content Placeholder 2">
            <a:extLst>
              <a:ext uri="{FF2B5EF4-FFF2-40B4-BE49-F238E27FC236}">
                <a16:creationId xmlns:a16="http://schemas.microsoft.com/office/drawing/2014/main" id="{CEDAB37C-4504-4043-A2CF-D93C597D23A4}"/>
              </a:ext>
            </a:extLst>
          </p:cNvPr>
          <p:cNvSpPr>
            <a:spLocks noGrp="1"/>
          </p:cNvSpPr>
          <p:nvPr>
            <p:ph idx="1"/>
          </p:nvPr>
        </p:nvSpPr>
        <p:spPr/>
        <p:txBody>
          <a:bodyPr>
            <a:normAutofit lnSpcReduction="10000"/>
          </a:bodyPr>
          <a:lstStyle/>
          <a:p>
            <a:r>
              <a:rPr lang="en-US" dirty="0"/>
              <a:t>What are Nutrients </a:t>
            </a:r>
            <a:r>
              <a:rPr lang="en-US" dirty="0">
                <a:sym typeface="Wingdings" panose="05000000000000000000" pitchFamily="2" charset="2"/>
              </a:rPr>
              <a:t> </a:t>
            </a:r>
            <a:r>
              <a:rPr lang="en-US" b="0" i="0" dirty="0">
                <a:solidFill>
                  <a:srgbClr val="0070C0"/>
                </a:solidFill>
                <a:effectLst/>
                <a:latin typeface="+mj-lt"/>
              </a:rPr>
              <a:t>chemical compounds in foods that are used by the body to function and maintain health</a:t>
            </a:r>
          </a:p>
          <a:p>
            <a:pPr marL="0" indent="0">
              <a:buNone/>
            </a:pPr>
            <a:endParaRPr lang="en-US" b="0" i="0" dirty="0">
              <a:solidFill>
                <a:srgbClr val="0070C0"/>
              </a:solidFill>
              <a:effectLst/>
              <a:latin typeface="+mj-lt"/>
            </a:endParaRPr>
          </a:p>
          <a:p>
            <a:r>
              <a:rPr lang="en-US" dirty="0"/>
              <a:t>Types of Nutrients: </a:t>
            </a:r>
          </a:p>
          <a:p>
            <a:pPr marL="0" indent="0">
              <a:buNone/>
            </a:pPr>
            <a:r>
              <a:rPr lang="en-US" dirty="0">
                <a:solidFill>
                  <a:srgbClr val="0070C0"/>
                </a:solidFill>
              </a:rPr>
              <a:t>	vitamins, </a:t>
            </a:r>
          </a:p>
          <a:p>
            <a:pPr marL="0" indent="0">
              <a:buNone/>
            </a:pPr>
            <a:r>
              <a:rPr lang="en-US" dirty="0">
                <a:solidFill>
                  <a:srgbClr val="0070C0"/>
                </a:solidFill>
              </a:rPr>
              <a:t>	minerals, </a:t>
            </a:r>
          </a:p>
          <a:p>
            <a:pPr marL="0" indent="0">
              <a:buNone/>
            </a:pPr>
            <a:r>
              <a:rPr lang="en-US" dirty="0">
                <a:solidFill>
                  <a:srgbClr val="0070C0"/>
                </a:solidFill>
              </a:rPr>
              <a:t>	protein, </a:t>
            </a:r>
          </a:p>
          <a:p>
            <a:pPr marL="0" indent="0">
              <a:buNone/>
            </a:pPr>
            <a:r>
              <a:rPr lang="en-US" dirty="0">
                <a:solidFill>
                  <a:srgbClr val="0070C0"/>
                </a:solidFill>
              </a:rPr>
              <a:t>	fats, </a:t>
            </a:r>
          </a:p>
          <a:p>
            <a:pPr marL="0" indent="0">
              <a:buNone/>
            </a:pPr>
            <a:r>
              <a:rPr lang="en-US" dirty="0">
                <a:solidFill>
                  <a:srgbClr val="0070C0"/>
                </a:solidFill>
              </a:rPr>
              <a:t>	carbohydrates, </a:t>
            </a:r>
          </a:p>
          <a:p>
            <a:pPr marL="0" indent="0">
              <a:buNone/>
            </a:pPr>
            <a:r>
              <a:rPr lang="en-US" dirty="0">
                <a:solidFill>
                  <a:srgbClr val="0070C0"/>
                </a:solidFill>
              </a:rPr>
              <a:t>	fiber, </a:t>
            </a:r>
          </a:p>
          <a:p>
            <a:pPr marL="0" indent="0">
              <a:buNone/>
            </a:pPr>
            <a:r>
              <a:rPr lang="en-US" dirty="0">
                <a:solidFill>
                  <a:srgbClr val="0070C0"/>
                </a:solidFill>
              </a:rPr>
              <a:t>	water</a:t>
            </a:r>
          </a:p>
          <a:p>
            <a:pPr marL="0" indent="0">
              <a:buNone/>
            </a:pPr>
            <a:endParaRPr lang="en-US" dirty="0">
              <a:latin typeface="+mj-lt"/>
            </a:endParaRPr>
          </a:p>
        </p:txBody>
      </p:sp>
    </p:spTree>
    <p:extLst>
      <p:ext uri="{BB962C8B-B14F-4D97-AF65-F5344CB8AC3E}">
        <p14:creationId xmlns:p14="http://schemas.microsoft.com/office/powerpoint/2010/main" val="2847902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1BF971-9E14-43CF-A805-E745DD230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73" name="Rectangle 72">
            <a:extLst>
              <a:ext uri="{FF2B5EF4-FFF2-40B4-BE49-F238E27FC236}">
                <a16:creationId xmlns:a16="http://schemas.microsoft.com/office/drawing/2014/main" id="{3BE99D3F-C83E-422A-B9DF-76A54293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useBgFill="1">
        <p:nvSpPr>
          <p:cNvPr id="75" name="Rectangle 74">
            <a:extLst>
              <a:ext uri="{FF2B5EF4-FFF2-40B4-BE49-F238E27FC236}">
                <a16:creationId xmlns:a16="http://schemas.microsoft.com/office/drawing/2014/main" id="{2B545C88-6A10-41E0-9679-026C5281C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4"/>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Family sits around a large table laden with healthy foods, as they all lean over and begin helping themselves and heaping their plates.">
            <a:extLst>
              <a:ext uri="{FF2B5EF4-FFF2-40B4-BE49-F238E27FC236}">
                <a16:creationId xmlns:a16="http://schemas.microsoft.com/office/drawing/2014/main" id="{17B05AA5-5257-46C9-854A-F561D3C885F3}"/>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6895" r="3363" b="-1"/>
          <a:stretch/>
        </p:blipFill>
        <p:spPr bwMode="auto">
          <a:xfrm>
            <a:off x="410122" y="374904"/>
            <a:ext cx="8212114" cy="6108192"/>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74B63CBE-2162-4233-B8D1-F01182D39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374904"/>
            <a:ext cx="2783379" cy="610819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5797AF2-1079-4CE1-A852-83E3B1DDAE5A}"/>
              </a:ext>
            </a:extLst>
          </p:cNvPr>
          <p:cNvSpPr>
            <a:spLocks noGrp="1"/>
          </p:cNvSpPr>
          <p:nvPr>
            <p:ph type="title"/>
          </p:nvPr>
        </p:nvSpPr>
        <p:spPr>
          <a:xfrm>
            <a:off x="9201753" y="612843"/>
            <a:ext cx="2432528" cy="1499738"/>
          </a:xfrm>
        </p:spPr>
        <p:txBody>
          <a:bodyPr vert="horz" lIns="91440" tIns="45720" rIns="91440" bIns="45720" rtlCol="0" anchor="b">
            <a:normAutofit/>
          </a:bodyPr>
          <a:lstStyle/>
          <a:p>
            <a:r>
              <a:rPr lang="en-US" dirty="0"/>
              <a:t>Feeding the Body</a:t>
            </a:r>
          </a:p>
        </p:txBody>
      </p:sp>
      <p:sp>
        <p:nvSpPr>
          <p:cNvPr id="4" name="Text Placeholder 3">
            <a:extLst>
              <a:ext uri="{FF2B5EF4-FFF2-40B4-BE49-F238E27FC236}">
                <a16:creationId xmlns:a16="http://schemas.microsoft.com/office/drawing/2014/main" id="{146CFF96-4883-4F15-9D00-20850D071346}"/>
              </a:ext>
            </a:extLst>
          </p:cNvPr>
          <p:cNvSpPr>
            <a:spLocks noGrp="1"/>
          </p:cNvSpPr>
          <p:nvPr>
            <p:ph type="body" sz="half" idx="2"/>
          </p:nvPr>
        </p:nvSpPr>
        <p:spPr>
          <a:xfrm>
            <a:off x="9201753" y="2929467"/>
            <a:ext cx="2432527" cy="3267051"/>
          </a:xfrm>
        </p:spPr>
        <p:txBody>
          <a:bodyPr vert="horz" lIns="91440" tIns="45720" rIns="91440" bIns="45720" rtlCol="0">
            <a:normAutofit/>
          </a:bodyPr>
          <a:lstStyle/>
          <a:p>
            <a:pPr algn="ctr">
              <a:lnSpc>
                <a:spcPct val="100000"/>
              </a:lnSpc>
            </a:pPr>
            <a:r>
              <a:rPr lang="en-US" sz="1600" b="0" i="0" dirty="0">
                <a:solidFill>
                  <a:schemeClr val="accent6">
                    <a:lumMod val="20000"/>
                    <a:lumOff val="80000"/>
                  </a:schemeClr>
                </a:solidFill>
                <a:effectLst/>
                <a:latin typeface="Martel"/>
              </a:rPr>
              <a:t>Regularly eating a wide range of nutritious foods will provide you with valuable nutrients to keep your body functioning optimally.</a:t>
            </a:r>
            <a:endParaRPr lang="en-US" sz="1600" dirty="0">
              <a:solidFill>
                <a:schemeClr val="accent6">
                  <a:lumMod val="20000"/>
                  <a:lumOff val="80000"/>
                </a:schemeClr>
              </a:solidFill>
              <a:latin typeface="Martel"/>
            </a:endParaRPr>
          </a:p>
        </p:txBody>
      </p:sp>
    </p:spTree>
    <p:extLst>
      <p:ext uri="{BB962C8B-B14F-4D97-AF65-F5344CB8AC3E}">
        <p14:creationId xmlns:p14="http://schemas.microsoft.com/office/powerpoint/2010/main" val="2767386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A0B76B-7793-4346-AAF3-0BEC24E54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Candles and towels">
            <a:extLst>
              <a:ext uri="{FF2B5EF4-FFF2-40B4-BE49-F238E27FC236}">
                <a16:creationId xmlns:a16="http://schemas.microsoft.com/office/drawing/2014/main" id="{35EB3F4B-FF68-4D82-A3A1-0988B6FCCDA4}"/>
              </a:ext>
            </a:extLst>
          </p:cNvPr>
          <p:cNvPicPr>
            <a:picLocks noChangeAspect="1"/>
          </p:cNvPicPr>
          <p:nvPr/>
        </p:nvPicPr>
        <p:blipFill rotWithShape="1">
          <a:blip r:embed="rId2"/>
          <a:srcRect l="43623" r="16668" b="-1"/>
          <a:stretch/>
        </p:blipFill>
        <p:spPr>
          <a:xfrm>
            <a:off x="2" y="10"/>
            <a:ext cx="4079708" cy="6857990"/>
          </a:xfrm>
          <a:prstGeom prst="rect">
            <a:avLst/>
          </a:prstGeom>
        </p:spPr>
      </p:pic>
      <p:sp>
        <p:nvSpPr>
          <p:cNvPr id="11" name="Rectangle 10">
            <a:extLst>
              <a:ext uri="{FF2B5EF4-FFF2-40B4-BE49-F238E27FC236}">
                <a16:creationId xmlns:a16="http://schemas.microsoft.com/office/drawing/2014/main" id="{FDCC942F-4DE8-44CA-B824-B58DB1751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6625" y="374904"/>
            <a:ext cx="7340156" cy="6108192"/>
          </a:xfrm>
          <a:prstGeom prst="rect">
            <a:avLst/>
          </a:prstGeom>
          <a:no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07E51AA-FD28-49D6-AA0A-1555115256A9}"/>
              </a:ext>
            </a:extLst>
          </p:cNvPr>
          <p:cNvSpPr>
            <a:spLocks noGrp="1"/>
          </p:cNvSpPr>
          <p:nvPr>
            <p:ph type="title"/>
          </p:nvPr>
        </p:nvSpPr>
        <p:spPr>
          <a:xfrm>
            <a:off x="4965192" y="642593"/>
            <a:ext cx="6280826" cy="1746504"/>
          </a:xfrm>
        </p:spPr>
        <p:txBody>
          <a:bodyPr>
            <a:normAutofit/>
          </a:bodyPr>
          <a:lstStyle/>
          <a:p>
            <a:pPr algn="ctr"/>
            <a:r>
              <a:rPr lang="en-US" sz="4400" b="1" dirty="0">
                <a:solidFill>
                  <a:schemeClr val="accent3">
                    <a:lumMod val="75000"/>
                  </a:schemeClr>
                </a:solidFill>
              </a:rPr>
              <a:t>Unit 1: Health, Nutrition and Wellness</a:t>
            </a:r>
          </a:p>
        </p:txBody>
      </p:sp>
      <p:sp>
        <p:nvSpPr>
          <p:cNvPr id="3" name="Content Placeholder 2">
            <a:extLst>
              <a:ext uri="{FF2B5EF4-FFF2-40B4-BE49-F238E27FC236}">
                <a16:creationId xmlns:a16="http://schemas.microsoft.com/office/drawing/2014/main" id="{ED9062C2-7A14-4109-97E2-6431E10D91D9}"/>
              </a:ext>
            </a:extLst>
          </p:cNvPr>
          <p:cNvSpPr>
            <a:spLocks noGrp="1"/>
          </p:cNvSpPr>
          <p:nvPr>
            <p:ph idx="1"/>
          </p:nvPr>
        </p:nvSpPr>
        <p:spPr>
          <a:xfrm>
            <a:off x="4965192" y="2386584"/>
            <a:ext cx="6280826" cy="3648456"/>
          </a:xfrm>
        </p:spPr>
        <p:txBody>
          <a:bodyPr>
            <a:normAutofit/>
          </a:bodyPr>
          <a:lstStyle/>
          <a:p>
            <a:pPr marL="0" indent="0">
              <a:buNone/>
            </a:pPr>
            <a:endParaRPr lang="en-US" b="0" i="0" dirty="0">
              <a:effectLst/>
              <a:latin typeface="Martel"/>
            </a:endParaRPr>
          </a:p>
          <a:p>
            <a:pPr marL="0" indent="0">
              <a:buNone/>
            </a:pPr>
            <a:endParaRPr lang="en-US" dirty="0">
              <a:latin typeface="Martel"/>
            </a:endParaRPr>
          </a:p>
          <a:p>
            <a:pPr marL="0" indent="0" algn="ctr">
              <a:buNone/>
            </a:pPr>
            <a:r>
              <a:rPr lang="en-US" sz="2400" b="0" i="0" dirty="0">
                <a:solidFill>
                  <a:srgbClr val="FFFF00"/>
                </a:solidFill>
                <a:effectLst/>
                <a:latin typeface="Martel"/>
              </a:rPr>
              <a:t>We live in a wellness-obsessed world, </a:t>
            </a:r>
          </a:p>
          <a:p>
            <a:pPr marL="0" indent="0" algn="ctr">
              <a:buNone/>
            </a:pPr>
            <a:r>
              <a:rPr lang="en-US" sz="2400" b="0" i="0" dirty="0">
                <a:solidFill>
                  <a:srgbClr val="FFFF00"/>
                </a:solidFill>
                <a:effectLst/>
                <a:latin typeface="Martel"/>
              </a:rPr>
              <a:t>but </a:t>
            </a:r>
          </a:p>
          <a:p>
            <a:pPr marL="0" indent="0" algn="ctr">
              <a:buNone/>
            </a:pPr>
            <a:r>
              <a:rPr lang="en-US" sz="2400" b="0" i="0" dirty="0">
                <a:solidFill>
                  <a:srgbClr val="FFFF00"/>
                </a:solidFill>
                <a:effectLst/>
                <a:latin typeface="Martel"/>
              </a:rPr>
              <a:t>what is </a:t>
            </a:r>
            <a:r>
              <a:rPr lang="en-US" sz="2400" b="0" i="1" dirty="0">
                <a:solidFill>
                  <a:srgbClr val="FFFF00"/>
                </a:solidFill>
                <a:effectLst/>
                <a:latin typeface="Martel"/>
              </a:rPr>
              <a:t>WELLNESS</a:t>
            </a:r>
            <a:r>
              <a:rPr lang="en-US" sz="2400" b="0" dirty="0">
                <a:solidFill>
                  <a:srgbClr val="FFFF00"/>
                </a:solidFill>
                <a:effectLst/>
                <a:latin typeface="Martel"/>
              </a:rPr>
              <a:t>?</a:t>
            </a:r>
            <a:endParaRPr lang="en-US" sz="2400" dirty="0">
              <a:solidFill>
                <a:srgbClr val="FFFF00"/>
              </a:solidFill>
            </a:endParaRPr>
          </a:p>
        </p:txBody>
      </p:sp>
    </p:spTree>
    <p:extLst>
      <p:ext uri="{BB962C8B-B14F-4D97-AF65-F5344CB8AC3E}">
        <p14:creationId xmlns:p14="http://schemas.microsoft.com/office/powerpoint/2010/main" val="916736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BC72B-7920-4749-AFBD-22503CEA0A22}"/>
              </a:ext>
            </a:extLst>
          </p:cNvPr>
          <p:cNvSpPr>
            <a:spLocks noGrp="1"/>
          </p:cNvSpPr>
          <p:nvPr>
            <p:ph type="title"/>
          </p:nvPr>
        </p:nvSpPr>
        <p:spPr/>
        <p:txBody>
          <a:bodyPr/>
          <a:lstStyle/>
          <a:p>
            <a:r>
              <a:rPr lang="en-US" dirty="0"/>
              <a:t>Macro and Micro</a:t>
            </a:r>
          </a:p>
        </p:txBody>
      </p:sp>
      <p:sp>
        <p:nvSpPr>
          <p:cNvPr id="4" name="Text Placeholder 3">
            <a:extLst>
              <a:ext uri="{FF2B5EF4-FFF2-40B4-BE49-F238E27FC236}">
                <a16:creationId xmlns:a16="http://schemas.microsoft.com/office/drawing/2014/main" id="{4F115C22-A401-44D3-93EE-F98A88385111}"/>
              </a:ext>
            </a:extLst>
          </p:cNvPr>
          <p:cNvSpPr>
            <a:spLocks noGrp="1"/>
          </p:cNvSpPr>
          <p:nvPr>
            <p:ph type="body" sz="half" idx="2"/>
          </p:nvPr>
        </p:nvSpPr>
        <p:spPr/>
        <p:txBody>
          <a:bodyPr/>
          <a:lstStyle/>
          <a:p>
            <a:endParaRPr lang="en-US" dirty="0"/>
          </a:p>
          <a:p>
            <a:r>
              <a:rPr lang="en-US" b="0" i="0" dirty="0">
                <a:solidFill>
                  <a:schemeClr val="accent6">
                    <a:lumMod val="20000"/>
                    <a:lumOff val="80000"/>
                  </a:schemeClr>
                </a:solidFill>
                <a:effectLst/>
                <a:latin typeface="Martel"/>
              </a:rPr>
              <a:t>Different types of foods have different levels of nutrients</a:t>
            </a:r>
          </a:p>
          <a:p>
            <a:endParaRPr lang="en-US" dirty="0">
              <a:solidFill>
                <a:srgbClr val="666666"/>
              </a:solidFill>
              <a:latin typeface="Martel"/>
            </a:endParaRPr>
          </a:p>
          <a:p>
            <a:r>
              <a:rPr lang="en-US" dirty="0">
                <a:solidFill>
                  <a:schemeClr val="accent6">
                    <a:lumMod val="20000"/>
                    <a:lumOff val="80000"/>
                  </a:schemeClr>
                </a:solidFill>
                <a:latin typeface="Martel"/>
              </a:rPr>
              <a:t>E</a:t>
            </a:r>
            <a:r>
              <a:rPr lang="en-US" b="0" i="0" dirty="0">
                <a:solidFill>
                  <a:schemeClr val="accent6">
                    <a:lumMod val="20000"/>
                    <a:lumOff val="80000"/>
                  </a:schemeClr>
                </a:solidFill>
                <a:effectLst/>
                <a:latin typeface="Martel"/>
              </a:rPr>
              <a:t>nergy that your body needs is provided by </a:t>
            </a:r>
            <a:r>
              <a:rPr lang="en-US" b="0" i="0" dirty="0">
                <a:solidFill>
                  <a:srgbClr val="FFFF00"/>
                </a:solidFill>
                <a:effectLst/>
                <a:latin typeface="Martel"/>
              </a:rPr>
              <a:t>macronutrients.</a:t>
            </a:r>
          </a:p>
          <a:p>
            <a:endParaRPr lang="en-US" dirty="0">
              <a:solidFill>
                <a:srgbClr val="FFFF00"/>
              </a:solidFill>
              <a:latin typeface="Martel"/>
            </a:endParaRPr>
          </a:p>
          <a:p>
            <a:r>
              <a:rPr lang="en-US" b="0" i="0" dirty="0">
                <a:solidFill>
                  <a:srgbClr val="FFFF00"/>
                </a:solidFill>
                <a:effectLst/>
                <a:latin typeface="Martel"/>
              </a:rPr>
              <a:t>Micronutrients</a:t>
            </a:r>
            <a:r>
              <a:rPr lang="en-US" b="0" i="0" dirty="0">
                <a:solidFill>
                  <a:srgbClr val="666666"/>
                </a:solidFill>
                <a:effectLst/>
                <a:latin typeface="Martel"/>
              </a:rPr>
              <a:t> </a:t>
            </a:r>
            <a:r>
              <a:rPr lang="en-US" b="0" i="0" dirty="0">
                <a:solidFill>
                  <a:schemeClr val="accent6">
                    <a:lumMod val="20000"/>
                    <a:lumOff val="80000"/>
                  </a:schemeClr>
                </a:solidFill>
                <a:effectLst/>
                <a:latin typeface="Martel"/>
              </a:rPr>
              <a:t>are those that the body cannot break down but must be used as-is.</a:t>
            </a:r>
          </a:p>
          <a:p>
            <a:endParaRPr lang="en-US" dirty="0">
              <a:solidFill>
                <a:srgbClr val="FFFF00"/>
              </a:solidFill>
            </a:endParaRPr>
          </a:p>
        </p:txBody>
      </p:sp>
      <p:pic>
        <p:nvPicPr>
          <p:cNvPr id="13314" name="Picture 2" descr="Macronutrients vs. Micronutrients: What&amp;#39;s the Difference? - Kay Nutrition">
            <a:extLst>
              <a:ext uri="{FF2B5EF4-FFF2-40B4-BE49-F238E27FC236}">
                <a16:creationId xmlns:a16="http://schemas.microsoft.com/office/drawing/2014/main" id="{DCFB836E-FF82-4F7D-8324-E6C8284D666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413" r="541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36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EEAD-3182-4F92-A597-A74A28E37540}"/>
              </a:ext>
            </a:extLst>
          </p:cNvPr>
          <p:cNvSpPr>
            <a:spLocks noGrp="1"/>
          </p:cNvSpPr>
          <p:nvPr>
            <p:ph type="title"/>
          </p:nvPr>
        </p:nvSpPr>
        <p:spPr/>
        <p:txBody>
          <a:bodyPr/>
          <a:lstStyle/>
          <a:p>
            <a:r>
              <a:rPr lang="en-US" dirty="0"/>
              <a:t>3 Main Functions of Nutrients</a:t>
            </a:r>
          </a:p>
        </p:txBody>
      </p:sp>
      <p:sp>
        <p:nvSpPr>
          <p:cNvPr id="4" name="Text Placeholder 3">
            <a:extLst>
              <a:ext uri="{FF2B5EF4-FFF2-40B4-BE49-F238E27FC236}">
                <a16:creationId xmlns:a16="http://schemas.microsoft.com/office/drawing/2014/main" id="{F96B58DA-6267-4C2A-9B49-FC83C37BA6D7}"/>
              </a:ext>
            </a:extLst>
          </p:cNvPr>
          <p:cNvSpPr>
            <a:spLocks noGrp="1"/>
          </p:cNvSpPr>
          <p:nvPr>
            <p:ph type="body" sz="half" idx="2"/>
          </p:nvPr>
        </p:nvSpPr>
        <p:spPr>
          <a:xfrm>
            <a:off x="9296400" y="2694432"/>
            <a:ext cx="2432304" cy="3093720"/>
          </a:xfrm>
        </p:spPr>
        <p:txBody>
          <a:bodyPr/>
          <a:lstStyle/>
          <a:p>
            <a:pPr algn="ctr"/>
            <a:r>
              <a:rPr lang="en-US" b="0" i="0" dirty="0">
                <a:solidFill>
                  <a:schemeClr val="tx1"/>
                </a:solidFill>
                <a:effectLst/>
              </a:rPr>
              <a:t>ENERGY</a:t>
            </a:r>
          </a:p>
          <a:p>
            <a:endParaRPr lang="en-US" dirty="0">
              <a:solidFill>
                <a:srgbClr val="666666"/>
              </a:solidFill>
              <a:latin typeface="Roboto" panose="02000000000000000000" pitchFamily="2" charset="0"/>
            </a:endParaRPr>
          </a:p>
          <a:p>
            <a:pPr algn="ctr"/>
            <a:r>
              <a:rPr lang="en-US" b="0" i="0" dirty="0">
                <a:solidFill>
                  <a:schemeClr val="accent6">
                    <a:lumMod val="20000"/>
                    <a:lumOff val="80000"/>
                  </a:schemeClr>
                </a:solidFill>
                <a:effectLst/>
                <a:latin typeface="Roboto" panose="02000000000000000000" pitchFamily="2" charset="0"/>
              </a:rPr>
              <a:t>The body needs energy to move and to perform processes that keep us alive. It also needs energy in the form of heat to keep us warm.</a:t>
            </a:r>
            <a:endParaRPr lang="en-US" dirty="0">
              <a:solidFill>
                <a:schemeClr val="accent6">
                  <a:lumMod val="20000"/>
                  <a:lumOff val="80000"/>
                </a:schemeClr>
              </a:solidFill>
            </a:endParaRPr>
          </a:p>
        </p:txBody>
      </p:sp>
      <p:pic>
        <p:nvPicPr>
          <p:cNvPr id="14342" name="Picture 6" descr="A woman in a thick sweater and beanie, pulls her arms up to her neck to retain heat.">
            <a:extLst>
              <a:ext uri="{FF2B5EF4-FFF2-40B4-BE49-F238E27FC236}">
                <a16:creationId xmlns:a16="http://schemas.microsoft.com/office/drawing/2014/main" id="{16C941EA-EBB8-40A9-9EFA-49226F019D6F}"/>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417" r="541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834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0D6B3-8F5C-497E-9366-965E2AF11F8B}"/>
              </a:ext>
            </a:extLst>
          </p:cNvPr>
          <p:cNvSpPr>
            <a:spLocks noGrp="1"/>
          </p:cNvSpPr>
          <p:nvPr>
            <p:ph type="title"/>
          </p:nvPr>
        </p:nvSpPr>
        <p:spPr/>
        <p:txBody>
          <a:bodyPr/>
          <a:lstStyle/>
          <a:p>
            <a:r>
              <a:rPr lang="en-US" dirty="0"/>
              <a:t>3 Main Functions of Nutrients</a:t>
            </a:r>
          </a:p>
        </p:txBody>
      </p:sp>
      <p:sp>
        <p:nvSpPr>
          <p:cNvPr id="4" name="Text Placeholder 3">
            <a:extLst>
              <a:ext uri="{FF2B5EF4-FFF2-40B4-BE49-F238E27FC236}">
                <a16:creationId xmlns:a16="http://schemas.microsoft.com/office/drawing/2014/main" id="{FE83C9AC-4DA4-49D9-853C-D2DC61701B5D}"/>
              </a:ext>
            </a:extLst>
          </p:cNvPr>
          <p:cNvSpPr>
            <a:spLocks noGrp="1"/>
          </p:cNvSpPr>
          <p:nvPr>
            <p:ph type="body" sz="half" idx="2"/>
          </p:nvPr>
        </p:nvSpPr>
        <p:spPr/>
        <p:txBody>
          <a:bodyPr/>
          <a:lstStyle/>
          <a:p>
            <a:endParaRPr lang="en-US" dirty="0"/>
          </a:p>
          <a:p>
            <a:endParaRPr lang="en-US" dirty="0"/>
          </a:p>
          <a:p>
            <a:pPr algn="ctr"/>
            <a:r>
              <a:rPr lang="en-US" dirty="0">
                <a:solidFill>
                  <a:schemeClr val="tx1"/>
                </a:solidFill>
              </a:rPr>
              <a:t>GROWTH AND REPAIR</a:t>
            </a:r>
          </a:p>
          <a:p>
            <a:endParaRPr lang="en-US" dirty="0"/>
          </a:p>
          <a:p>
            <a:pPr algn="ctr"/>
            <a:r>
              <a:rPr lang="en-US" b="0" i="0" dirty="0">
                <a:solidFill>
                  <a:schemeClr val="accent6">
                    <a:lumMod val="20000"/>
                    <a:lumOff val="80000"/>
                  </a:schemeClr>
                </a:solidFill>
                <a:effectLst/>
                <a:latin typeface="Roboto" panose="02000000000000000000" pitchFamily="2" charset="0"/>
              </a:rPr>
              <a:t>Nutrients are the building blocks of our cells and tissues, such as bone, muscle, and blood.</a:t>
            </a:r>
            <a:endParaRPr lang="en-US" dirty="0">
              <a:solidFill>
                <a:schemeClr val="accent6">
                  <a:lumMod val="20000"/>
                  <a:lumOff val="80000"/>
                </a:schemeClr>
              </a:solidFill>
            </a:endParaRPr>
          </a:p>
          <a:p>
            <a:pPr algn="ctr"/>
            <a:endParaRPr lang="en-US" dirty="0"/>
          </a:p>
          <a:p>
            <a:pPr algn="ctr"/>
            <a:endParaRPr lang="en-US" dirty="0"/>
          </a:p>
          <a:p>
            <a:pPr algn="ctr"/>
            <a:endParaRPr lang="en-US" dirty="0"/>
          </a:p>
        </p:txBody>
      </p:sp>
      <p:pic>
        <p:nvPicPr>
          <p:cNvPr id="15362" name="Picture 2" descr="Young teen with a cast on one arm holds up both arms to flex his biceps, while wearing a backpack and standing in a park.">
            <a:extLst>
              <a:ext uri="{FF2B5EF4-FFF2-40B4-BE49-F238E27FC236}">
                <a16:creationId xmlns:a16="http://schemas.microsoft.com/office/drawing/2014/main" id="{71F12F3F-426D-47E9-A045-6D707C37D4E6}"/>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417" r="541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316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CFA1A-AEE3-420B-B0D4-02A462B25221}"/>
              </a:ext>
            </a:extLst>
          </p:cNvPr>
          <p:cNvSpPr>
            <a:spLocks noGrp="1"/>
          </p:cNvSpPr>
          <p:nvPr>
            <p:ph type="title"/>
          </p:nvPr>
        </p:nvSpPr>
        <p:spPr/>
        <p:txBody>
          <a:bodyPr/>
          <a:lstStyle/>
          <a:p>
            <a:r>
              <a:rPr lang="en-US" dirty="0"/>
              <a:t>3 Main Functions of Nutrients</a:t>
            </a:r>
          </a:p>
        </p:txBody>
      </p:sp>
      <p:sp>
        <p:nvSpPr>
          <p:cNvPr id="4" name="Text Placeholder 3">
            <a:extLst>
              <a:ext uri="{FF2B5EF4-FFF2-40B4-BE49-F238E27FC236}">
                <a16:creationId xmlns:a16="http://schemas.microsoft.com/office/drawing/2014/main" id="{108E199E-FE60-48BE-9DE8-8E290514A291}"/>
              </a:ext>
            </a:extLst>
          </p:cNvPr>
          <p:cNvSpPr>
            <a:spLocks noGrp="1"/>
          </p:cNvSpPr>
          <p:nvPr>
            <p:ph type="body" sz="half" idx="2"/>
          </p:nvPr>
        </p:nvSpPr>
        <p:spPr/>
        <p:txBody>
          <a:bodyPr/>
          <a:lstStyle/>
          <a:p>
            <a:endParaRPr lang="en-US" dirty="0"/>
          </a:p>
          <a:p>
            <a:endParaRPr lang="en-US" dirty="0">
              <a:solidFill>
                <a:srgbClr val="33CC33"/>
              </a:solidFill>
            </a:endParaRPr>
          </a:p>
          <a:p>
            <a:pPr algn="ctr"/>
            <a:r>
              <a:rPr lang="en-US" dirty="0">
                <a:solidFill>
                  <a:schemeClr val="tx1"/>
                </a:solidFill>
              </a:rPr>
              <a:t>REGULATION</a:t>
            </a:r>
          </a:p>
          <a:p>
            <a:pPr algn="ctr"/>
            <a:endParaRPr lang="en-US" dirty="0"/>
          </a:p>
          <a:p>
            <a:pPr algn="ctr"/>
            <a:r>
              <a:rPr lang="en-US" b="0" i="0" dirty="0">
                <a:solidFill>
                  <a:schemeClr val="accent6">
                    <a:lumMod val="20000"/>
                    <a:lumOff val="80000"/>
                  </a:schemeClr>
                </a:solidFill>
                <a:effectLst/>
                <a:latin typeface="Roboto" panose="02000000000000000000" pitchFamily="2" charset="0"/>
              </a:rPr>
              <a:t>There are many chemical processes going on in our bodies, and different nutrients are needed to make these activities happen.</a:t>
            </a:r>
            <a:endParaRPr lang="en-US" dirty="0">
              <a:solidFill>
                <a:schemeClr val="accent6">
                  <a:lumMod val="20000"/>
                  <a:lumOff val="80000"/>
                </a:schemeClr>
              </a:solidFill>
            </a:endParaRPr>
          </a:p>
        </p:txBody>
      </p:sp>
      <p:pic>
        <p:nvPicPr>
          <p:cNvPr id="16388" name="Picture 4" descr="Two women each sit on their own yoga mat in a studio, water bottles beside them, as they perform exercises.">
            <a:extLst>
              <a:ext uri="{FF2B5EF4-FFF2-40B4-BE49-F238E27FC236}">
                <a16:creationId xmlns:a16="http://schemas.microsoft.com/office/drawing/2014/main" id="{7A1D1B9C-3D13-413E-AC51-7DF76CEFBAD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417" r="541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664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3795-2586-4076-A320-396826C4BA22}"/>
              </a:ext>
            </a:extLst>
          </p:cNvPr>
          <p:cNvSpPr>
            <a:spLocks noGrp="1"/>
          </p:cNvSpPr>
          <p:nvPr>
            <p:ph type="title"/>
          </p:nvPr>
        </p:nvSpPr>
        <p:spPr/>
        <p:txBody>
          <a:bodyPr/>
          <a:lstStyle/>
          <a:p>
            <a:r>
              <a:rPr lang="en-US" dirty="0"/>
              <a:t>Franken-foods</a:t>
            </a:r>
          </a:p>
        </p:txBody>
      </p:sp>
      <p:sp>
        <p:nvSpPr>
          <p:cNvPr id="4" name="Text Placeholder 3">
            <a:extLst>
              <a:ext uri="{FF2B5EF4-FFF2-40B4-BE49-F238E27FC236}">
                <a16:creationId xmlns:a16="http://schemas.microsoft.com/office/drawing/2014/main" id="{15D1CAAB-21AF-438B-8E2E-B465DCDD1303}"/>
              </a:ext>
            </a:extLst>
          </p:cNvPr>
          <p:cNvSpPr>
            <a:spLocks noGrp="1"/>
          </p:cNvSpPr>
          <p:nvPr>
            <p:ph type="body" sz="half" idx="2"/>
          </p:nvPr>
        </p:nvSpPr>
        <p:spPr/>
        <p:txBody>
          <a:bodyPr>
            <a:normAutofit fontScale="92500" lnSpcReduction="20000"/>
          </a:bodyPr>
          <a:lstStyle/>
          <a:p>
            <a:pPr algn="ctr"/>
            <a:endParaRPr lang="en-US" dirty="0"/>
          </a:p>
          <a:p>
            <a:pPr algn="ctr"/>
            <a:endParaRPr lang="en-US" dirty="0"/>
          </a:p>
          <a:p>
            <a:pPr algn="ctr"/>
            <a:r>
              <a:rPr lang="en-US" dirty="0"/>
              <a:t>Fortified</a:t>
            </a:r>
          </a:p>
          <a:p>
            <a:pPr algn="ctr"/>
            <a:r>
              <a:rPr lang="en-US" dirty="0"/>
              <a:t>Enriched</a:t>
            </a:r>
          </a:p>
          <a:p>
            <a:pPr algn="ctr"/>
            <a:r>
              <a:rPr lang="en-US" dirty="0"/>
              <a:t>Supplements</a:t>
            </a:r>
          </a:p>
          <a:p>
            <a:endParaRPr lang="en-US" dirty="0"/>
          </a:p>
          <a:p>
            <a:pPr algn="ctr"/>
            <a:r>
              <a:rPr lang="en-US" b="0" i="0" dirty="0">
                <a:solidFill>
                  <a:schemeClr val="accent6">
                    <a:lumMod val="20000"/>
                    <a:lumOff val="80000"/>
                  </a:schemeClr>
                </a:solidFill>
                <a:effectLst/>
                <a:latin typeface="Martel"/>
              </a:rPr>
              <a:t>There are human-made versions of nutrients that are used to supplement the diet. </a:t>
            </a:r>
          </a:p>
          <a:p>
            <a:pPr algn="ctr"/>
            <a:endParaRPr lang="en-US" dirty="0">
              <a:solidFill>
                <a:srgbClr val="FF0000"/>
              </a:solidFill>
              <a:latin typeface="Martel"/>
            </a:endParaRPr>
          </a:p>
          <a:p>
            <a:pPr algn="ctr"/>
            <a:r>
              <a:rPr lang="en-US" dirty="0">
                <a:solidFill>
                  <a:srgbClr val="FF0000"/>
                </a:solidFill>
                <a:latin typeface="Martel"/>
              </a:rPr>
              <a:t>What happens when we consume too many or too few macronutrients or micronutrients?</a:t>
            </a:r>
            <a:endParaRPr lang="en-US" dirty="0">
              <a:solidFill>
                <a:srgbClr val="FF0000"/>
              </a:solidFill>
            </a:endParaRPr>
          </a:p>
          <a:p>
            <a:pPr algn="ctr"/>
            <a:endParaRPr lang="en-US" b="0" i="0" dirty="0">
              <a:solidFill>
                <a:srgbClr val="666666"/>
              </a:solidFill>
              <a:effectLst/>
              <a:latin typeface="Martel"/>
            </a:endParaRPr>
          </a:p>
        </p:txBody>
      </p:sp>
      <p:pic>
        <p:nvPicPr>
          <p:cNvPr id="17414" name="Picture 6" descr="Food Allergy… or Frankenfood? - Dr. Kim D'Eramo">
            <a:extLst>
              <a:ext uri="{FF2B5EF4-FFF2-40B4-BE49-F238E27FC236}">
                <a16:creationId xmlns:a16="http://schemas.microsoft.com/office/drawing/2014/main" id="{FA465664-D93F-47DB-9AA7-2D976662EBA3}"/>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873" b="287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596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23FF-A35E-4657-8DEA-9465F458B32B}"/>
              </a:ext>
            </a:extLst>
          </p:cNvPr>
          <p:cNvSpPr>
            <a:spLocks noGrp="1"/>
          </p:cNvSpPr>
          <p:nvPr>
            <p:ph type="title"/>
          </p:nvPr>
        </p:nvSpPr>
        <p:spPr/>
        <p:txBody>
          <a:bodyPr/>
          <a:lstStyle/>
          <a:p>
            <a:pPr algn="ctr"/>
            <a:r>
              <a:rPr lang="en-US" dirty="0">
                <a:solidFill>
                  <a:schemeClr val="accent1"/>
                </a:solidFill>
              </a:rPr>
              <a:t>Weighing In</a:t>
            </a:r>
            <a:endParaRPr lang="en-US" dirty="0"/>
          </a:p>
        </p:txBody>
      </p:sp>
      <p:sp>
        <p:nvSpPr>
          <p:cNvPr id="3" name="Content Placeholder 2">
            <a:extLst>
              <a:ext uri="{FF2B5EF4-FFF2-40B4-BE49-F238E27FC236}">
                <a16:creationId xmlns:a16="http://schemas.microsoft.com/office/drawing/2014/main" id="{D3AA8EA6-56B9-4549-9E4F-AAE89364E816}"/>
              </a:ext>
            </a:extLst>
          </p:cNvPr>
          <p:cNvSpPr>
            <a:spLocks noGrp="1"/>
          </p:cNvSpPr>
          <p:nvPr>
            <p:ph idx="1"/>
          </p:nvPr>
        </p:nvSpPr>
        <p:spPr/>
        <p:txBody>
          <a:bodyPr/>
          <a:lstStyle/>
          <a:p>
            <a:r>
              <a:rPr lang="en-US" dirty="0"/>
              <a:t>Americans are getting heavier.</a:t>
            </a:r>
          </a:p>
          <a:p>
            <a:r>
              <a:rPr lang="en-US" dirty="0"/>
              <a:t>Obesity linked to higher risks for:</a:t>
            </a:r>
          </a:p>
          <a:p>
            <a:pPr marL="0" indent="0">
              <a:buNone/>
            </a:pPr>
            <a:r>
              <a:rPr lang="en-US" dirty="0"/>
              <a:t>	</a:t>
            </a:r>
            <a:r>
              <a:rPr lang="en-US" dirty="0">
                <a:solidFill>
                  <a:srgbClr val="0070C0"/>
                </a:solidFill>
              </a:rPr>
              <a:t>Type 2 Diabetes</a:t>
            </a:r>
          </a:p>
          <a:p>
            <a:pPr marL="0" indent="0">
              <a:buNone/>
            </a:pPr>
            <a:r>
              <a:rPr lang="en-US" dirty="0">
                <a:solidFill>
                  <a:srgbClr val="0070C0"/>
                </a:solidFill>
              </a:rPr>
              <a:t>	Coronary Heart Disease (CHD)</a:t>
            </a:r>
          </a:p>
          <a:p>
            <a:pPr marL="0" indent="0">
              <a:buNone/>
            </a:pPr>
            <a:r>
              <a:rPr lang="en-US" dirty="0">
                <a:solidFill>
                  <a:srgbClr val="0070C0"/>
                </a:solidFill>
              </a:rPr>
              <a:t>	Stroke</a:t>
            </a:r>
          </a:p>
          <a:p>
            <a:pPr marL="0" indent="0">
              <a:buNone/>
            </a:pPr>
            <a:r>
              <a:rPr lang="en-US" dirty="0">
                <a:solidFill>
                  <a:srgbClr val="0070C0"/>
                </a:solidFill>
              </a:rPr>
              <a:t>	Cancers</a:t>
            </a:r>
          </a:p>
          <a:p>
            <a:pPr marL="0" indent="0">
              <a:buNone/>
            </a:pPr>
            <a:r>
              <a:rPr lang="en-US" dirty="0">
                <a:solidFill>
                  <a:srgbClr val="0070C0"/>
                </a:solidFill>
              </a:rPr>
              <a:t>	Depression</a:t>
            </a:r>
          </a:p>
          <a:p>
            <a:pPr marL="0" indent="0">
              <a:buNone/>
            </a:pPr>
            <a:r>
              <a:rPr lang="en-US" dirty="0">
                <a:solidFill>
                  <a:srgbClr val="0070C0"/>
                </a:solidFill>
              </a:rPr>
              <a:t>	Anxiety</a:t>
            </a:r>
          </a:p>
          <a:p>
            <a:pPr marL="0" indent="0">
              <a:buNone/>
            </a:pPr>
            <a:r>
              <a:rPr lang="en-US" dirty="0">
                <a:solidFill>
                  <a:srgbClr val="0070C0"/>
                </a:solidFill>
              </a:rPr>
              <a:t>	Lower overall quality of life</a:t>
            </a:r>
            <a:endParaRPr lang="en-US" dirty="0"/>
          </a:p>
          <a:p>
            <a:endParaRPr lang="en-US" dirty="0"/>
          </a:p>
        </p:txBody>
      </p:sp>
    </p:spTree>
    <p:extLst>
      <p:ext uri="{BB962C8B-B14F-4D97-AF65-F5344CB8AC3E}">
        <p14:creationId xmlns:p14="http://schemas.microsoft.com/office/powerpoint/2010/main" val="3400601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EA57E-C23D-45D4-9E33-7E2CD0BA075E}"/>
              </a:ext>
            </a:extLst>
          </p:cNvPr>
          <p:cNvSpPr>
            <a:spLocks noGrp="1"/>
          </p:cNvSpPr>
          <p:nvPr>
            <p:ph type="title"/>
          </p:nvPr>
        </p:nvSpPr>
        <p:spPr/>
        <p:txBody>
          <a:bodyPr/>
          <a:lstStyle/>
          <a:p>
            <a:r>
              <a:rPr lang="en-US" dirty="0"/>
              <a:t>Body Mass Index (BMI)</a:t>
            </a:r>
          </a:p>
        </p:txBody>
      </p:sp>
      <p:sp>
        <p:nvSpPr>
          <p:cNvPr id="4" name="Text Placeholder 3">
            <a:extLst>
              <a:ext uri="{FF2B5EF4-FFF2-40B4-BE49-F238E27FC236}">
                <a16:creationId xmlns:a16="http://schemas.microsoft.com/office/drawing/2014/main" id="{7519A9D2-C96E-408C-90EB-55297ABD5911}"/>
              </a:ext>
            </a:extLst>
          </p:cNvPr>
          <p:cNvSpPr>
            <a:spLocks noGrp="1"/>
          </p:cNvSpPr>
          <p:nvPr>
            <p:ph type="body" sz="half" idx="2"/>
          </p:nvPr>
        </p:nvSpPr>
        <p:spPr/>
        <p:txBody>
          <a:bodyPr>
            <a:normAutofit/>
          </a:bodyPr>
          <a:lstStyle/>
          <a:p>
            <a:pPr algn="ctr"/>
            <a:endParaRPr lang="en-US" dirty="0">
              <a:solidFill>
                <a:schemeClr val="tx1"/>
              </a:solidFill>
            </a:endParaRPr>
          </a:p>
          <a:p>
            <a:pPr algn="ctr"/>
            <a:r>
              <a:rPr lang="en-US" dirty="0">
                <a:solidFill>
                  <a:schemeClr val="tx1"/>
                </a:solidFill>
              </a:rPr>
              <a:t>BMI</a:t>
            </a:r>
          </a:p>
          <a:p>
            <a:pPr algn="ctr"/>
            <a:endParaRPr lang="en-US" dirty="0">
              <a:solidFill>
                <a:schemeClr val="tx1"/>
              </a:solidFill>
            </a:endParaRPr>
          </a:p>
          <a:p>
            <a:pPr algn="ctr"/>
            <a:endParaRPr lang="en-US" dirty="0">
              <a:solidFill>
                <a:schemeClr val="tx1"/>
              </a:solidFill>
            </a:endParaRPr>
          </a:p>
          <a:p>
            <a:pPr algn="ctr"/>
            <a:r>
              <a:rPr lang="en-US" dirty="0">
                <a:solidFill>
                  <a:schemeClr val="bg2">
                    <a:lumMod val="60000"/>
                    <a:lumOff val="40000"/>
                  </a:schemeClr>
                </a:solidFill>
              </a:rPr>
              <a:t>Provides an approximation of a person’s body fat by comparing height to weight</a:t>
            </a:r>
          </a:p>
          <a:p>
            <a:endParaRPr lang="en-US" dirty="0"/>
          </a:p>
        </p:txBody>
      </p:sp>
      <p:pic>
        <p:nvPicPr>
          <p:cNvPr id="18434" name="Picture 2" descr="BMI chart gives weights along the x-axis and height along the y-axis and color coded according to weight, such as underweight in blue, healthy in green, overweight in yellow, obese in orange, and extremely obese in red.">
            <a:extLst>
              <a:ext uri="{FF2B5EF4-FFF2-40B4-BE49-F238E27FC236}">
                <a16:creationId xmlns:a16="http://schemas.microsoft.com/office/drawing/2014/main" id="{68F561F1-9C2C-40FE-977C-9CBD7C751B3C}"/>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4609" b="460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957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B6887-E4D2-4170-A4C4-7E36139EE8D6}"/>
              </a:ext>
            </a:extLst>
          </p:cNvPr>
          <p:cNvSpPr>
            <a:spLocks noGrp="1"/>
          </p:cNvSpPr>
          <p:nvPr>
            <p:ph type="title"/>
          </p:nvPr>
        </p:nvSpPr>
        <p:spPr/>
        <p:txBody>
          <a:bodyPr/>
          <a:lstStyle/>
          <a:p>
            <a:r>
              <a:rPr lang="en-US" dirty="0"/>
              <a:t>BMI</a:t>
            </a:r>
          </a:p>
        </p:txBody>
      </p:sp>
      <p:sp>
        <p:nvSpPr>
          <p:cNvPr id="4" name="Text Placeholder 3">
            <a:extLst>
              <a:ext uri="{FF2B5EF4-FFF2-40B4-BE49-F238E27FC236}">
                <a16:creationId xmlns:a16="http://schemas.microsoft.com/office/drawing/2014/main" id="{2FAC7D86-B58B-4AD4-92C3-794E6C4332CA}"/>
              </a:ext>
            </a:extLst>
          </p:cNvPr>
          <p:cNvSpPr>
            <a:spLocks noGrp="1"/>
          </p:cNvSpPr>
          <p:nvPr>
            <p:ph type="body" sz="half" idx="2"/>
          </p:nvPr>
        </p:nvSpPr>
        <p:spPr>
          <a:xfrm>
            <a:off x="9296400" y="2505204"/>
            <a:ext cx="2432304" cy="3282947"/>
          </a:xfrm>
        </p:spPr>
        <p:txBody>
          <a:bodyPr/>
          <a:lstStyle/>
          <a:p>
            <a:pPr algn="ctr"/>
            <a:r>
              <a:rPr lang="en-US" b="0" i="0" dirty="0">
                <a:solidFill>
                  <a:schemeClr val="accent6">
                    <a:lumMod val="20000"/>
                    <a:lumOff val="80000"/>
                  </a:schemeClr>
                </a:solidFill>
                <a:effectLst/>
              </a:rPr>
              <a:t>The BMI chart is a handy, at-a-glance tool used to estimate a healthy weight; however, it can mislead when dealing with heavily-muscled or under-muscled individuals.</a:t>
            </a:r>
            <a:endParaRPr lang="en-US" dirty="0">
              <a:solidFill>
                <a:schemeClr val="accent6">
                  <a:lumMod val="20000"/>
                  <a:lumOff val="80000"/>
                </a:schemeClr>
              </a:solidFill>
            </a:endParaRPr>
          </a:p>
          <a:p>
            <a:endParaRPr lang="en-US" dirty="0"/>
          </a:p>
        </p:txBody>
      </p:sp>
      <p:pic>
        <p:nvPicPr>
          <p:cNvPr id="19460" name="Picture 4" descr="About Adult BMI | Healthy Weight, Nutrition, and Physical Activity | CDC">
            <a:extLst>
              <a:ext uri="{FF2B5EF4-FFF2-40B4-BE49-F238E27FC236}">
                <a16:creationId xmlns:a16="http://schemas.microsoft.com/office/drawing/2014/main" id="{16AD9AB0-7251-4780-9EC9-18BA88AF7F2B}"/>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855" r="1485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28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1F75D-0EAF-455A-A8E7-7A1FB215308C}"/>
              </a:ext>
            </a:extLst>
          </p:cNvPr>
          <p:cNvSpPr>
            <a:spLocks noGrp="1"/>
          </p:cNvSpPr>
          <p:nvPr>
            <p:ph type="title"/>
          </p:nvPr>
        </p:nvSpPr>
        <p:spPr/>
        <p:txBody>
          <a:bodyPr/>
          <a:lstStyle/>
          <a:p>
            <a:r>
              <a:rPr lang="en-US" dirty="0"/>
              <a:t>Other Methods of Measuring Body Fat</a:t>
            </a:r>
          </a:p>
        </p:txBody>
      </p:sp>
      <p:sp>
        <p:nvSpPr>
          <p:cNvPr id="4" name="Text Placeholder 3">
            <a:extLst>
              <a:ext uri="{FF2B5EF4-FFF2-40B4-BE49-F238E27FC236}">
                <a16:creationId xmlns:a16="http://schemas.microsoft.com/office/drawing/2014/main" id="{901AB51C-8267-4B33-BFB8-A97F659FA14F}"/>
              </a:ext>
            </a:extLst>
          </p:cNvPr>
          <p:cNvSpPr>
            <a:spLocks noGrp="1"/>
          </p:cNvSpPr>
          <p:nvPr>
            <p:ph type="body" sz="half" idx="2"/>
          </p:nvPr>
        </p:nvSpPr>
        <p:spPr/>
        <p:txBody>
          <a:bodyPr/>
          <a:lstStyle/>
          <a:p>
            <a:endParaRPr lang="en-US" dirty="0"/>
          </a:p>
          <a:p>
            <a:r>
              <a:rPr lang="en-US" dirty="0"/>
              <a:t>Standard Methods</a:t>
            </a:r>
          </a:p>
          <a:p>
            <a:endParaRPr lang="en-US" dirty="0"/>
          </a:p>
          <a:p>
            <a:r>
              <a:rPr lang="en-US" dirty="0"/>
              <a:t>Calipers</a:t>
            </a:r>
          </a:p>
          <a:p>
            <a:endParaRPr lang="en-US" dirty="0"/>
          </a:p>
          <a:p>
            <a:r>
              <a:rPr lang="en-US" dirty="0"/>
              <a:t>Bioelectrical Impedance</a:t>
            </a:r>
          </a:p>
          <a:p>
            <a:endParaRPr lang="en-US" dirty="0"/>
          </a:p>
          <a:p>
            <a:r>
              <a:rPr lang="en-US" dirty="0"/>
              <a:t>Other Methods</a:t>
            </a:r>
          </a:p>
          <a:p>
            <a:endParaRPr lang="en-US" dirty="0"/>
          </a:p>
        </p:txBody>
      </p:sp>
      <p:pic>
        <p:nvPicPr>
          <p:cNvPr id="20482" name="Picture 2" descr="How to Measure Body Fat: Easiest and Most Accessible Ways">
            <a:extLst>
              <a:ext uri="{FF2B5EF4-FFF2-40B4-BE49-F238E27FC236}">
                <a16:creationId xmlns:a16="http://schemas.microsoft.com/office/drawing/2014/main" id="{360668AD-3703-456A-8608-FCB60F947E1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5183" r="1518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932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BB40-93CE-448C-A1D4-90C3A3975238}"/>
              </a:ext>
            </a:extLst>
          </p:cNvPr>
          <p:cNvSpPr>
            <a:spLocks noGrp="1"/>
          </p:cNvSpPr>
          <p:nvPr>
            <p:ph type="title"/>
          </p:nvPr>
        </p:nvSpPr>
        <p:spPr/>
        <p:txBody>
          <a:bodyPr/>
          <a:lstStyle/>
          <a:p>
            <a:r>
              <a:rPr lang="en-US" dirty="0"/>
              <a:t>Maintaining Your Weight</a:t>
            </a:r>
          </a:p>
        </p:txBody>
      </p:sp>
      <p:sp>
        <p:nvSpPr>
          <p:cNvPr id="4" name="Text Placeholder 3">
            <a:extLst>
              <a:ext uri="{FF2B5EF4-FFF2-40B4-BE49-F238E27FC236}">
                <a16:creationId xmlns:a16="http://schemas.microsoft.com/office/drawing/2014/main" id="{0DB10B4B-499F-42F8-BBE0-C3E11FEFD02A}"/>
              </a:ext>
            </a:extLst>
          </p:cNvPr>
          <p:cNvSpPr>
            <a:spLocks noGrp="1"/>
          </p:cNvSpPr>
          <p:nvPr>
            <p:ph type="body" sz="half" idx="2"/>
          </p:nvPr>
        </p:nvSpPr>
        <p:spPr/>
        <p:txBody>
          <a:bodyPr>
            <a:normAutofit lnSpcReduction="10000"/>
          </a:bodyPr>
          <a:lstStyle/>
          <a:p>
            <a:pPr algn="ctr"/>
            <a:r>
              <a:rPr lang="en-US" b="0" i="0" dirty="0">
                <a:solidFill>
                  <a:schemeClr val="accent6">
                    <a:lumMod val="20000"/>
                    <a:lumOff val="80000"/>
                  </a:schemeClr>
                </a:solidFill>
                <a:effectLst/>
                <a:latin typeface="Martel"/>
              </a:rPr>
              <a:t>Keeping your weight within a healthy range not only lowers your disease risk, but it can keep you looking and feeling good while giving you more energy to enjoy your life.</a:t>
            </a:r>
          </a:p>
          <a:p>
            <a:pPr algn="ctr"/>
            <a:endParaRPr lang="en-US" b="0" i="0" dirty="0">
              <a:solidFill>
                <a:schemeClr val="accent6">
                  <a:lumMod val="20000"/>
                  <a:lumOff val="80000"/>
                </a:schemeClr>
              </a:solidFill>
              <a:effectLst/>
              <a:latin typeface="Martel"/>
            </a:endParaRPr>
          </a:p>
          <a:p>
            <a:pPr algn="ctr"/>
            <a:r>
              <a:rPr lang="en-US" dirty="0">
                <a:solidFill>
                  <a:schemeClr val="accent6">
                    <a:lumMod val="20000"/>
                    <a:lumOff val="80000"/>
                  </a:schemeClr>
                </a:solidFill>
                <a:latin typeface="Martel"/>
              </a:rPr>
              <a:t>Eating a diet rich in fruits and vegetables, and limiting consumption of sugary or processed foods,  along with regular exercise can help anyone to maintain a healthier weight.</a:t>
            </a:r>
            <a:endParaRPr lang="en-US" dirty="0">
              <a:solidFill>
                <a:schemeClr val="accent6">
                  <a:lumMod val="20000"/>
                  <a:lumOff val="80000"/>
                </a:schemeClr>
              </a:solidFill>
            </a:endParaRPr>
          </a:p>
          <a:p>
            <a:pPr algn="ctr"/>
            <a:endParaRPr lang="en-US" dirty="0">
              <a:solidFill>
                <a:srgbClr val="666666"/>
              </a:solidFill>
              <a:latin typeface="Martel"/>
            </a:endParaRPr>
          </a:p>
        </p:txBody>
      </p:sp>
      <p:pic>
        <p:nvPicPr>
          <p:cNvPr id="21506" name="Picture 2" descr="The Best Way to Keep Weight Off | Live Science">
            <a:extLst>
              <a:ext uri="{FF2B5EF4-FFF2-40B4-BE49-F238E27FC236}">
                <a16:creationId xmlns:a16="http://schemas.microsoft.com/office/drawing/2014/main" id="{BFBA5DC6-F687-4125-A23E-0C7566A61F73}"/>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6" r="12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133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C1D7-612A-4A88-B235-7297D737737C}"/>
              </a:ext>
            </a:extLst>
          </p:cNvPr>
          <p:cNvSpPr>
            <a:spLocks noGrp="1"/>
          </p:cNvSpPr>
          <p:nvPr>
            <p:ph type="title"/>
          </p:nvPr>
        </p:nvSpPr>
        <p:spPr/>
        <p:txBody>
          <a:bodyPr>
            <a:normAutofit fontScale="90000"/>
          </a:bodyPr>
          <a:lstStyle/>
          <a:p>
            <a:r>
              <a:rPr lang="en-US" b="1" i="0" cap="all" dirty="0">
                <a:solidFill>
                  <a:srgbClr val="33CC33"/>
                </a:solidFill>
                <a:effectLst/>
                <a:latin typeface="Roboto" panose="02000000000000000000" pitchFamily="2" charset="0"/>
              </a:rPr>
              <a:t>WHAT WILL YOU LEARN IN THIS UNIT?</a:t>
            </a:r>
            <a:br>
              <a:rPr lang="en-US" b="1" i="0" cap="all" dirty="0">
                <a:solidFill>
                  <a:srgbClr val="FFFFFF"/>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413A8152-F324-492B-A46D-C07464813611}"/>
              </a:ext>
            </a:extLst>
          </p:cNvPr>
          <p:cNvSpPr>
            <a:spLocks noGrp="1"/>
          </p:cNvSpPr>
          <p:nvPr>
            <p:ph idx="1"/>
          </p:nvPr>
        </p:nvSpPr>
        <p:spPr/>
        <p:txBody>
          <a:bodyPr/>
          <a:lstStyle/>
          <a:p>
            <a:pPr algn="l">
              <a:buFont typeface="+mj-lt"/>
              <a:buAutoNum type="arabicPeriod"/>
            </a:pPr>
            <a:r>
              <a:rPr lang="en-US" sz="2400" b="0" i="0" dirty="0">
                <a:effectLst/>
                <a:latin typeface="Martel"/>
              </a:rPr>
              <a:t>Differentiate among the terms: nutrition, wellness, health care, health status, and healthy behavior</a:t>
            </a:r>
          </a:p>
          <a:p>
            <a:pPr algn="l">
              <a:buFont typeface="+mj-lt"/>
              <a:buAutoNum type="arabicPeriod"/>
            </a:pPr>
            <a:r>
              <a:rPr lang="en-US" sz="2400" b="0" i="0" dirty="0">
                <a:effectLst/>
                <a:latin typeface="Martel"/>
              </a:rPr>
              <a:t>Formulate an eating and exercise plan that uses the concept of energy balance</a:t>
            </a:r>
          </a:p>
          <a:p>
            <a:pPr algn="l">
              <a:buFont typeface="+mj-lt"/>
              <a:buAutoNum type="arabicPeriod"/>
            </a:pPr>
            <a:r>
              <a:rPr lang="en-US" sz="2400" b="0" i="0" dirty="0">
                <a:effectLst/>
                <a:latin typeface="Martel"/>
              </a:rPr>
              <a:t>Assess your body fat composition using the BMI</a:t>
            </a:r>
          </a:p>
          <a:p>
            <a:pPr algn="l">
              <a:buFont typeface="+mj-lt"/>
              <a:buAutoNum type="arabicPeriod"/>
            </a:pPr>
            <a:r>
              <a:rPr lang="en-US" sz="2400" b="0" i="0" dirty="0">
                <a:effectLst/>
                <a:latin typeface="Martel"/>
              </a:rPr>
              <a:t>Compare the nutritional needs of ordinary people versus athletes, and the different types of physique including ectomorphs, endomorphs, and mesomorphs</a:t>
            </a:r>
          </a:p>
          <a:p>
            <a:pPr algn="l">
              <a:buFont typeface="+mj-lt"/>
              <a:buAutoNum type="arabicPeriod"/>
            </a:pPr>
            <a:r>
              <a:rPr lang="en-US" sz="2400" b="0" i="0" dirty="0">
                <a:effectLst/>
                <a:latin typeface="Martel"/>
              </a:rPr>
              <a:t>Analyze lifestyle factors that influence wellness throughout the lifespan</a:t>
            </a:r>
          </a:p>
          <a:p>
            <a:pPr marL="0" indent="0">
              <a:buNone/>
            </a:pPr>
            <a:endParaRPr lang="en-US" dirty="0"/>
          </a:p>
        </p:txBody>
      </p:sp>
      <p:pic>
        <p:nvPicPr>
          <p:cNvPr id="7" name="Picture 6">
            <a:extLst>
              <a:ext uri="{FF2B5EF4-FFF2-40B4-BE49-F238E27FC236}">
                <a16:creationId xmlns:a16="http://schemas.microsoft.com/office/drawing/2014/main" id="{5173F0A4-724D-4286-9C82-51AC2F2E49D0}"/>
              </a:ext>
            </a:extLst>
          </p:cNvPr>
          <p:cNvPicPr>
            <a:picLocks noChangeAspect="1"/>
          </p:cNvPicPr>
          <p:nvPr/>
        </p:nvPicPr>
        <p:blipFill>
          <a:blip r:embed="rId2"/>
          <a:stretch>
            <a:fillRect/>
          </a:stretch>
        </p:blipFill>
        <p:spPr>
          <a:xfrm>
            <a:off x="2262909" y="1237673"/>
            <a:ext cx="7541490" cy="776521"/>
          </a:xfrm>
          <a:prstGeom prst="rect">
            <a:avLst/>
          </a:prstGeom>
        </p:spPr>
      </p:pic>
    </p:spTree>
    <p:extLst>
      <p:ext uri="{BB962C8B-B14F-4D97-AF65-F5344CB8AC3E}">
        <p14:creationId xmlns:p14="http://schemas.microsoft.com/office/powerpoint/2010/main" val="3551773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99BCB-3405-4D5A-8AAC-70EB2A79A087}"/>
              </a:ext>
            </a:extLst>
          </p:cNvPr>
          <p:cNvSpPr>
            <a:spLocks noGrp="1"/>
          </p:cNvSpPr>
          <p:nvPr>
            <p:ph type="title"/>
          </p:nvPr>
        </p:nvSpPr>
        <p:spPr/>
        <p:txBody>
          <a:bodyPr/>
          <a:lstStyle/>
          <a:p>
            <a:pPr algn="ctr"/>
            <a:r>
              <a:rPr lang="en-US" dirty="0">
                <a:solidFill>
                  <a:schemeClr val="accent1"/>
                </a:solidFill>
              </a:rPr>
              <a:t>Healthy Eating for All Bodies</a:t>
            </a:r>
            <a:endParaRPr lang="en-US" dirty="0"/>
          </a:p>
        </p:txBody>
      </p:sp>
      <p:sp>
        <p:nvSpPr>
          <p:cNvPr id="3" name="Content Placeholder 2">
            <a:extLst>
              <a:ext uri="{FF2B5EF4-FFF2-40B4-BE49-F238E27FC236}">
                <a16:creationId xmlns:a16="http://schemas.microsoft.com/office/drawing/2014/main" id="{7C537B38-2BD2-4A53-AFF5-8B6FA745C982}"/>
              </a:ext>
            </a:extLst>
          </p:cNvPr>
          <p:cNvSpPr>
            <a:spLocks noGrp="1"/>
          </p:cNvSpPr>
          <p:nvPr>
            <p:ph idx="1"/>
          </p:nvPr>
        </p:nvSpPr>
        <p:spPr/>
        <p:txBody>
          <a:bodyPr/>
          <a:lstStyle/>
          <a:p>
            <a:r>
              <a:rPr lang="en-US" dirty="0"/>
              <a:t>Sheldon’s </a:t>
            </a:r>
            <a:r>
              <a:rPr lang="en-US" dirty="0" err="1">
                <a:solidFill>
                  <a:srgbClr val="FFFF00"/>
                </a:solidFill>
              </a:rPr>
              <a:t>somatypes</a:t>
            </a:r>
            <a:r>
              <a:rPr lang="en-US" dirty="0"/>
              <a:t>:</a:t>
            </a:r>
          </a:p>
          <a:p>
            <a:pPr marL="548640" lvl="2" indent="0">
              <a:buNone/>
            </a:pPr>
            <a:r>
              <a:rPr lang="en-US" dirty="0"/>
              <a:t>	</a:t>
            </a:r>
            <a:r>
              <a:rPr lang="en-US" dirty="0">
                <a:solidFill>
                  <a:srgbClr val="0070C0"/>
                </a:solidFill>
              </a:rPr>
              <a:t>Ectomorph</a:t>
            </a:r>
          </a:p>
          <a:p>
            <a:pPr marL="548640" lvl="2" indent="0">
              <a:buNone/>
            </a:pPr>
            <a:r>
              <a:rPr lang="en-US" dirty="0">
                <a:solidFill>
                  <a:srgbClr val="0070C0"/>
                </a:solidFill>
              </a:rPr>
              <a:t>	Endomorph</a:t>
            </a:r>
          </a:p>
          <a:p>
            <a:pPr marL="548640" lvl="2" indent="0">
              <a:buNone/>
            </a:pPr>
            <a:r>
              <a:rPr lang="en-US" dirty="0">
                <a:solidFill>
                  <a:srgbClr val="0070C0"/>
                </a:solidFill>
              </a:rPr>
              <a:t>	Mesomorph</a:t>
            </a:r>
          </a:p>
          <a:p>
            <a:pPr marL="0" indent="0">
              <a:buNone/>
            </a:pPr>
            <a:endParaRPr lang="en-US" dirty="0"/>
          </a:p>
          <a:p>
            <a:r>
              <a:rPr lang="en-US" dirty="0"/>
              <a:t>Combination of these body types </a:t>
            </a:r>
          </a:p>
          <a:p>
            <a:pPr marL="0" indent="0">
              <a:buNone/>
            </a:pPr>
            <a:r>
              <a:rPr lang="en-US" dirty="0">
                <a:sym typeface="Wingdings" panose="05000000000000000000" pitchFamily="2" charset="2"/>
              </a:rPr>
              <a:t>	</a:t>
            </a:r>
            <a:r>
              <a:rPr lang="en-US" sz="1400" dirty="0">
                <a:sym typeface="Wingdings" panose="05000000000000000000" pitchFamily="2" charset="2"/>
              </a:rPr>
              <a:t></a:t>
            </a:r>
            <a:r>
              <a:rPr lang="en-US" sz="1400" dirty="0">
                <a:solidFill>
                  <a:srgbClr val="0070C0"/>
                </a:solidFill>
                <a:sym typeface="Wingdings" panose="05000000000000000000" pitchFamily="2" charset="2"/>
              </a:rPr>
              <a:t> “pear” shaped – relatively slim upper body, more storage of fat in hips</a:t>
            </a:r>
          </a:p>
          <a:p>
            <a:pPr marL="0" indent="0">
              <a:buNone/>
            </a:pPr>
            <a:r>
              <a:rPr lang="en-US" sz="1400" dirty="0">
                <a:solidFill>
                  <a:srgbClr val="0070C0"/>
                </a:solidFill>
                <a:sym typeface="Wingdings" panose="05000000000000000000" pitchFamily="2" charset="2"/>
              </a:rPr>
              <a:t>	</a:t>
            </a:r>
            <a:r>
              <a:rPr lang="en-US" sz="1400" dirty="0">
                <a:sym typeface="Wingdings" panose="05000000000000000000" pitchFamily="2" charset="2"/>
              </a:rPr>
              <a:t></a:t>
            </a:r>
            <a:r>
              <a:rPr lang="en-US" sz="1400" dirty="0">
                <a:solidFill>
                  <a:srgbClr val="0070C0"/>
                </a:solidFill>
                <a:sym typeface="Wingdings" panose="05000000000000000000" pitchFamily="2" charset="2"/>
              </a:rPr>
              <a:t> “apple” shaped – lot of fat storage in middle section, thinner legs</a:t>
            </a:r>
          </a:p>
          <a:p>
            <a:endParaRPr lang="en-US" dirty="0"/>
          </a:p>
          <a:p>
            <a:r>
              <a:rPr lang="en-US" dirty="0"/>
              <a:t>N</a:t>
            </a:r>
            <a:r>
              <a:rPr lang="en-US" b="0" i="0" dirty="0">
                <a:effectLst/>
              </a:rPr>
              <a:t>o matter what body type or combination of body types you have, most of us can be strong and healthy if we eat well and keep our body moving.</a:t>
            </a:r>
            <a:endParaRPr lang="en-US" dirty="0"/>
          </a:p>
          <a:p>
            <a:endParaRPr lang="en-US" dirty="0"/>
          </a:p>
          <a:p>
            <a:pPr marL="548640" lvl="2" indent="0">
              <a:buNone/>
            </a:pPr>
            <a:endParaRPr lang="en-US" dirty="0">
              <a:solidFill>
                <a:srgbClr val="0070C0"/>
              </a:solidFill>
            </a:endParaRPr>
          </a:p>
          <a:p>
            <a:pPr marL="548640" lvl="2" indent="0">
              <a:buNone/>
            </a:pPr>
            <a:endParaRPr lang="en-US" dirty="0">
              <a:solidFill>
                <a:srgbClr val="0070C0"/>
              </a:solidFill>
            </a:endParaRPr>
          </a:p>
        </p:txBody>
      </p:sp>
    </p:spTree>
    <p:extLst>
      <p:ext uri="{BB962C8B-B14F-4D97-AF65-F5344CB8AC3E}">
        <p14:creationId xmlns:p14="http://schemas.microsoft.com/office/powerpoint/2010/main" val="4188265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4B6C6-6A33-4BDA-9DCA-4D2A47D83F5B}"/>
              </a:ext>
            </a:extLst>
          </p:cNvPr>
          <p:cNvSpPr>
            <a:spLocks noGrp="1"/>
          </p:cNvSpPr>
          <p:nvPr>
            <p:ph type="title"/>
          </p:nvPr>
        </p:nvSpPr>
        <p:spPr/>
        <p:txBody>
          <a:bodyPr/>
          <a:lstStyle/>
          <a:p>
            <a:r>
              <a:rPr lang="en-US" dirty="0"/>
              <a:t>Sheldon’s Somatypes</a:t>
            </a:r>
          </a:p>
        </p:txBody>
      </p:sp>
      <p:sp>
        <p:nvSpPr>
          <p:cNvPr id="4" name="Text Placeholder 3">
            <a:extLst>
              <a:ext uri="{FF2B5EF4-FFF2-40B4-BE49-F238E27FC236}">
                <a16:creationId xmlns:a16="http://schemas.microsoft.com/office/drawing/2014/main" id="{13FBA632-5865-4B03-A07A-842233A4D520}"/>
              </a:ext>
            </a:extLst>
          </p:cNvPr>
          <p:cNvSpPr>
            <a:spLocks noGrp="1"/>
          </p:cNvSpPr>
          <p:nvPr>
            <p:ph type="body" sz="half" idx="2"/>
          </p:nvPr>
        </p:nvSpPr>
        <p:spPr/>
        <p:txBody>
          <a:bodyPr/>
          <a:lstStyle/>
          <a:p>
            <a:endParaRPr lang="en-US" dirty="0"/>
          </a:p>
          <a:p>
            <a:endParaRPr lang="en-US" dirty="0"/>
          </a:p>
          <a:p>
            <a:pPr algn="ctr"/>
            <a:r>
              <a:rPr lang="en-US" dirty="0"/>
              <a:t>These general body types form the foundation for understanding how the body stores and processes fat as well as caloric intake and muscle mass.</a:t>
            </a:r>
          </a:p>
        </p:txBody>
      </p:sp>
      <p:pic>
        <p:nvPicPr>
          <p:cNvPr id="26626" name="Picture 2" descr="Diagram shows the three body types of ectomorph, tall and skinny, mesomorph, lean and muscular, and endomorph, stocky and heavy. Small details are provided below each, such as low level of fat and low power rates for ectomorph, low fat level and broad shoulders for mesomorph, and large bones and slow metabolism for endomorph.">
            <a:extLst>
              <a:ext uri="{FF2B5EF4-FFF2-40B4-BE49-F238E27FC236}">
                <a16:creationId xmlns:a16="http://schemas.microsoft.com/office/drawing/2014/main" id="{FE534904-6548-49BE-8C23-4B5D31F37A39}"/>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350" r="535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958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BEAB-6B65-4E5F-848D-CAFE324C5B00}"/>
              </a:ext>
            </a:extLst>
          </p:cNvPr>
          <p:cNvSpPr>
            <a:spLocks noGrp="1"/>
          </p:cNvSpPr>
          <p:nvPr>
            <p:ph type="title"/>
          </p:nvPr>
        </p:nvSpPr>
        <p:spPr/>
        <p:txBody>
          <a:bodyPr/>
          <a:lstStyle/>
          <a:p>
            <a:r>
              <a:rPr lang="en-US" dirty="0"/>
              <a:t>Ectomorph</a:t>
            </a:r>
          </a:p>
        </p:txBody>
      </p:sp>
      <p:sp>
        <p:nvSpPr>
          <p:cNvPr id="4" name="Text Placeholder 3">
            <a:extLst>
              <a:ext uri="{FF2B5EF4-FFF2-40B4-BE49-F238E27FC236}">
                <a16:creationId xmlns:a16="http://schemas.microsoft.com/office/drawing/2014/main" id="{5471F22F-0BA7-44A8-BEE7-D53AC8B68C7A}"/>
              </a:ext>
            </a:extLst>
          </p:cNvPr>
          <p:cNvSpPr>
            <a:spLocks noGrp="1"/>
          </p:cNvSpPr>
          <p:nvPr>
            <p:ph type="body" sz="half" idx="2"/>
          </p:nvPr>
        </p:nvSpPr>
        <p:spPr/>
        <p:txBody>
          <a:bodyPr/>
          <a:lstStyle/>
          <a:p>
            <a:endParaRPr lang="en-US" dirty="0"/>
          </a:p>
          <a:p>
            <a:endParaRPr lang="en-US" dirty="0"/>
          </a:p>
          <a:p>
            <a:r>
              <a:rPr lang="en-US" dirty="0"/>
              <a:t>Long, lean body with little muscle</a:t>
            </a:r>
          </a:p>
          <a:p>
            <a:endParaRPr lang="en-US" dirty="0"/>
          </a:p>
          <a:p>
            <a:r>
              <a:rPr lang="en-US" dirty="0"/>
              <a:t>May have trouble gaining weight</a:t>
            </a:r>
          </a:p>
        </p:txBody>
      </p:sp>
      <p:pic>
        <p:nvPicPr>
          <p:cNvPr id="23554" name="Picture 2" descr="The Premier Ectomorph Body Type Guide [Workouts Included] For 2022">
            <a:extLst>
              <a:ext uri="{FF2B5EF4-FFF2-40B4-BE49-F238E27FC236}">
                <a16:creationId xmlns:a16="http://schemas.microsoft.com/office/drawing/2014/main" id="{99CFEF41-88AC-4974-BB93-1383C40D7E25}"/>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2598" b="1259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7BBEB7F-F0AD-4B0D-BAC0-B4E92D83ABEA}"/>
              </a:ext>
            </a:extLst>
          </p:cNvPr>
          <p:cNvSpPr/>
          <p:nvPr/>
        </p:nvSpPr>
        <p:spPr>
          <a:xfrm>
            <a:off x="3454400" y="1143000"/>
            <a:ext cx="2159000" cy="330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8321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9083-7F99-4D2B-A84D-428FE7F15751}"/>
              </a:ext>
            </a:extLst>
          </p:cNvPr>
          <p:cNvSpPr>
            <a:spLocks noGrp="1"/>
          </p:cNvSpPr>
          <p:nvPr>
            <p:ph type="title"/>
          </p:nvPr>
        </p:nvSpPr>
        <p:spPr/>
        <p:txBody>
          <a:bodyPr/>
          <a:lstStyle/>
          <a:p>
            <a:r>
              <a:rPr lang="en-US" dirty="0"/>
              <a:t>Endomorph</a:t>
            </a:r>
          </a:p>
        </p:txBody>
      </p:sp>
      <p:sp>
        <p:nvSpPr>
          <p:cNvPr id="4" name="Text Placeholder 3">
            <a:extLst>
              <a:ext uri="{FF2B5EF4-FFF2-40B4-BE49-F238E27FC236}">
                <a16:creationId xmlns:a16="http://schemas.microsoft.com/office/drawing/2014/main" id="{8453DEE5-E4B7-45B7-BC20-651503C65F21}"/>
              </a:ext>
            </a:extLst>
          </p:cNvPr>
          <p:cNvSpPr>
            <a:spLocks noGrp="1"/>
          </p:cNvSpPr>
          <p:nvPr>
            <p:ph type="body" sz="half" idx="2"/>
          </p:nvPr>
        </p:nvSpPr>
        <p:spPr/>
        <p:txBody>
          <a:bodyPr/>
          <a:lstStyle/>
          <a:p>
            <a:endParaRPr lang="en-US" dirty="0"/>
          </a:p>
          <a:p>
            <a:endParaRPr lang="en-US" dirty="0"/>
          </a:p>
          <a:p>
            <a:r>
              <a:rPr lang="en-US" dirty="0"/>
              <a:t>Lots of body fat and muscle</a:t>
            </a:r>
          </a:p>
          <a:p>
            <a:endParaRPr lang="en-US" dirty="0"/>
          </a:p>
          <a:p>
            <a:r>
              <a:rPr lang="en-US" dirty="0"/>
              <a:t>Gains weight easily</a:t>
            </a:r>
          </a:p>
        </p:txBody>
      </p:sp>
      <p:pic>
        <p:nvPicPr>
          <p:cNvPr id="24584" name="Picture 8" descr="The endomorph body type (somatotype)">
            <a:extLst>
              <a:ext uri="{FF2B5EF4-FFF2-40B4-BE49-F238E27FC236}">
                <a16:creationId xmlns:a16="http://schemas.microsoft.com/office/drawing/2014/main" id="{6FDC1FD9-9D36-430C-B140-196139093048}"/>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409" r="1440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889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F1495-6F13-445C-AC7D-FB6B488780C6}"/>
              </a:ext>
            </a:extLst>
          </p:cNvPr>
          <p:cNvSpPr>
            <a:spLocks noGrp="1"/>
          </p:cNvSpPr>
          <p:nvPr>
            <p:ph type="title"/>
          </p:nvPr>
        </p:nvSpPr>
        <p:spPr/>
        <p:txBody>
          <a:bodyPr/>
          <a:lstStyle/>
          <a:p>
            <a:r>
              <a:rPr lang="en-US" dirty="0"/>
              <a:t>Mesomorph</a:t>
            </a:r>
          </a:p>
        </p:txBody>
      </p:sp>
      <p:sp>
        <p:nvSpPr>
          <p:cNvPr id="4" name="Text Placeholder 3">
            <a:extLst>
              <a:ext uri="{FF2B5EF4-FFF2-40B4-BE49-F238E27FC236}">
                <a16:creationId xmlns:a16="http://schemas.microsoft.com/office/drawing/2014/main" id="{888DD757-EB95-45C2-93C3-18577F55EAAB}"/>
              </a:ext>
            </a:extLst>
          </p:cNvPr>
          <p:cNvSpPr>
            <a:spLocks noGrp="1"/>
          </p:cNvSpPr>
          <p:nvPr>
            <p:ph type="body" sz="half" idx="2"/>
          </p:nvPr>
        </p:nvSpPr>
        <p:spPr/>
        <p:txBody>
          <a:bodyPr/>
          <a:lstStyle/>
          <a:p>
            <a:endParaRPr lang="en-US" dirty="0"/>
          </a:p>
          <a:p>
            <a:endParaRPr lang="en-US" dirty="0"/>
          </a:p>
          <a:p>
            <a:r>
              <a:rPr lang="en-US" dirty="0"/>
              <a:t>You would be athletic, strong, and solid</a:t>
            </a:r>
          </a:p>
          <a:p>
            <a:endParaRPr lang="en-US" dirty="0"/>
          </a:p>
          <a:p>
            <a:r>
              <a:rPr lang="en-US" dirty="0"/>
              <a:t>Have a pretty easy time maintaining steady weight</a:t>
            </a:r>
          </a:p>
        </p:txBody>
      </p:sp>
      <p:pic>
        <p:nvPicPr>
          <p:cNvPr id="25604" name="Picture 4" descr="Mesomorph Body Type- Diet &amp; More | Best Gastro Surgeon Ahmedabad, Best  Gatroenterologist Ahmedabad, Best Liver Surgeon Ahmedabad, Liver Surgery  Ahmedabad, Best Liver Surgeon Ahmedabad, Weight Loss Clinic Ahmedabad, Best  Weight Loss">
            <a:extLst>
              <a:ext uri="{FF2B5EF4-FFF2-40B4-BE49-F238E27FC236}">
                <a16:creationId xmlns:a16="http://schemas.microsoft.com/office/drawing/2014/main" id="{7C801CC4-8FDC-44EB-8E66-E7B0E196388A}"/>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409" r="1440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09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1F4D-C0A7-4AB2-A92B-8BECD2F0F152}"/>
              </a:ext>
            </a:extLst>
          </p:cNvPr>
          <p:cNvSpPr>
            <a:spLocks noGrp="1"/>
          </p:cNvSpPr>
          <p:nvPr>
            <p:ph type="title"/>
          </p:nvPr>
        </p:nvSpPr>
        <p:spPr/>
        <p:txBody>
          <a:bodyPr/>
          <a:lstStyle/>
          <a:p>
            <a:r>
              <a:rPr lang="en-US" dirty="0"/>
              <a:t>Exercise and Energy</a:t>
            </a:r>
          </a:p>
        </p:txBody>
      </p:sp>
      <p:sp>
        <p:nvSpPr>
          <p:cNvPr id="4" name="Text Placeholder 3">
            <a:extLst>
              <a:ext uri="{FF2B5EF4-FFF2-40B4-BE49-F238E27FC236}">
                <a16:creationId xmlns:a16="http://schemas.microsoft.com/office/drawing/2014/main" id="{A36F6CAB-BAEE-4374-9147-D17F05AAB54A}"/>
              </a:ext>
            </a:extLst>
          </p:cNvPr>
          <p:cNvSpPr>
            <a:spLocks noGrp="1"/>
          </p:cNvSpPr>
          <p:nvPr>
            <p:ph type="body" sz="half" idx="2"/>
          </p:nvPr>
        </p:nvSpPr>
        <p:spPr/>
        <p:txBody>
          <a:bodyPr/>
          <a:lstStyle/>
          <a:p>
            <a:endParaRPr lang="en-US" dirty="0"/>
          </a:p>
          <a:p>
            <a:r>
              <a:rPr lang="en-US" dirty="0">
                <a:solidFill>
                  <a:srgbClr val="FF0000"/>
                </a:solidFill>
              </a:rPr>
              <a:t>Why don’t most weight-loss diets work?</a:t>
            </a:r>
          </a:p>
          <a:p>
            <a:endParaRPr lang="en-US" dirty="0"/>
          </a:p>
          <a:p>
            <a:endParaRPr lang="en-US" dirty="0"/>
          </a:p>
          <a:p>
            <a:r>
              <a:rPr lang="en-US" dirty="0"/>
              <a:t>Different nutritional requirements depending on activity levels.</a:t>
            </a:r>
          </a:p>
          <a:p>
            <a:endParaRPr lang="en-US" dirty="0"/>
          </a:p>
        </p:txBody>
      </p:sp>
      <p:pic>
        <p:nvPicPr>
          <p:cNvPr id="27650" name="Picture 2" descr="Boost Your Energy Level With Exercise - PrzeSpider">
            <a:extLst>
              <a:ext uri="{FF2B5EF4-FFF2-40B4-BE49-F238E27FC236}">
                <a16:creationId xmlns:a16="http://schemas.microsoft.com/office/drawing/2014/main" id="{7873ED59-ACE5-4286-BEFF-CED9FE71BC5F}"/>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6580" r="1658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423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0B534-6359-401A-B852-5B9F25501DC7}"/>
              </a:ext>
            </a:extLst>
          </p:cNvPr>
          <p:cNvSpPr>
            <a:spLocks noGrp="1"/>
          </p:cNvSpPr>
          <p:nvPr>
            <p:ph type="title"/>
          </p:nvPr>
        </p:nvSpPr>
        <p:spPr/>
        <p:txBody>
          <a:bodyPr/>
          <a:lstStyle/>
          <a:p>
            <a:r>
              <a:rPr lang="en-US" dirty="0"/>
              <a:t>Power Foods</a:t>
            </a:r>
          </a:p>
        </p:txBody>
      </p:sp>
      <p:sp>
        <p:nvSpPr>
          <p:cNvPr id="4" name="Text Placeholder 3">
            <a:extLst>
              <a:ext uri="{FF2B5EF4-FFF2-40B4-BE49-F238E27FC236}">
                <a16:creationId xmlns:a16="http://schemas.microsoft.com/office/drawing/2014/main" id="{B26F5DA2-80B7-4D47-AE32-0BA0DAC856C3}"/>
              </a:ext>
            </a:extLst>
          </p:cNvPr>
          <p:cNvSpPr>
            <a:spLocks noGrp="1"/>
          </p:cNvSpPr>
          <p:nvPr>
            <p:ph type="body" sz="half" idx="2"/>
          </p:nvPr>
        </p:nvSpPr>
        <p:spPr/>
        <p:txBody>
          <a:bodyPr/>
          <a:lstStyle/>
          <a:p>
            <a:endParaRPr lang="en-US" dirty="0"/>
          </a:p>
          <a:p>
            <a:endParaRPr lang="en-US" dirty="0"/>
          </a:p>
          <a:p>
            <a:pPr algn="ctr"/>
            <a:r>
              <a:rPr lang="en-US" b="0" i="0" dirty="0">
                <a:solidFill>
                  <a:schemeClr val="accent6">
                    <a:lumMod val="20000"/>
                    <a:lumOff val="80000"/>
                  </a:schemeClr>
                </a:solidFill>
                <a:effectLst/>
                <a:latin typeface="Martel"/>
              </a:rPr>
              <a:t>Eating healthy with a wide array of vegetables and grains will make sure the body gets the necessary nutrients it needs.</a:t>
            </a:r>
            <a:endParaRPr lang="en-US" dirty="0">
              <a:solidFill>
                <a:schemeClr val="accent6">
                  <a:lumMod val="20000"/>
                  <a:lumOff val="80000"/>
                </a:schemeClr>
              </a:solidFill>
              <a:latin typeface="Martel"/>
            </a:endParaRPr>
          </a:p>
        </p:txBody>
      </p:sp>
      <p:pic>
        <p:nvPicPr>
          <p:cNvPr id="28674" name="Picture 2" descr="A person holds one hand against a bowl filled with fresh vegetables, like tomatoes, cucumber, and avocado, on top of quinoa as they uses a fork to begin devouring it.">
            <a:extLst>
              <a:ext uri="{FF2B5EF4-FFF2-40B4-BE49-F238E27FC236}">
                <a16:creationId xmlns:a16="http://schemas.microsoft.com/office/drawing/2014/main" id="{1DE79A79-726D-42AA-BCDC-FB894EF8180B}"/>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451" r="545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647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3ADB0-CE30-4543-84FC-D69846A8E735}"/>
              </a:ext>
            </a:extLst>
          </p:cNvPr>
          <p:cNvSpPr>
            <a:spLocks noGrp="1"/>
          </p:cNvSpPr>
          <p:nvPr>
            <p:ph type="title"/>
          </p:nvPr>
        </p:nvSpPr>
        <p:spPr/>
        <p:txBody>
          <a:bodyPr/>
          <a:lstStyle/>
          <a:p>
            <a:r>
              <a:rPr lang="en-US" dirty="0"/>
              <a:t>Healthy Eating for All Ages</a:t>
            </a:r>
          </a:p>
        </p:txBody>
      </p:sp>
      <p:sp>
        <p:nvSpPr>
          <p:cNvPr id="4" name="Text Placeholder 3">
            <a:extLst>
              <a:ext uri="{FF2B5EF4-FFF2-40B4-BE49-F238E27FC236}">
                <a16:creationId xmlns:a16="http://schemas.microsoft.com/office/drawing/2014/main" id="{08469A46-B793-4583-B04E-3E80A109AED8}"/>
              </a:ext>
            </a:extLst>
          </p:cNvPr>
          <p:cNvSpPr>
            <a:spLocks noGrp="1"/>
          </p:cNvSpPr>
          <p:nvPr>
            <p:ph type="body" sz="half" idx="2"/>
          </p:nvPr>
        </p:nvSpPr>
        <p:spPr/>
        <p:txBody>
          <a:bodyPr/>
          <a:lstStyle/>
          <a:p>
            <a:endParaRPr lang="en-US" b="0" i="0" dirty="0">
              <a:solidFill>
                <a:srgbClr val="666666"/>
              </a:solidFill>
              <a:effectLst/>
              <a:latin typeface="Martel"/>
            </a:endParaRPr>
          </a:p>
          <a:p>
            <a:pPr algn="ctr"/>
            <a:endParaRPr lang="en-US" dirty="0">
              <a:solidFill>
                <a:srgbClr val="666666"/>
              </a:solidFill>
              <a:latin typeface="Martel"/>
            </a:endParaRPr>
          </a:p>
          <a:p>
            <a:pPr algn="ctr"/>
            <a:r>
              <a:rPr lang="en-US" b="0" i="0" dirty="0">
                <a:solidFill>
                  <a:schemeClr val="accent6">
                    <a:lumMod val="20000"/>
                    <a:lumOff val="80000"/>
                  </a:schemeClr>
                </a:solidFill>
                <a:effectLst/>
                <a:latin typeface="Martel"/>
              </a:rPr>
              <a:t>Throughout life, your dietary needs will change. </a:t>
            </a:r>
          </a:p>
          <a:p>
            <a:pPr algn="ctr"/>
            <a:r>
              <a:rPr lang="en-US" b="0" i="0" dirty="0">
                <a:solidFill>
                  <a:schemeClr val="accent6">
                    <a:lumMod val="20000"/>
                    <a:lumOff val="80000"/>
                  </a:schemeClr>
                </a:solidFill>
                <a:effectLst/>
                <a:latin typeface="Martel"/>
              </a:rPr>
              <a:t>In terms of calories, your needs are determined by your age, your gender, and your activity levels.</a:t>
            </a:r>
            <a:endParaRPr lang="en-US" dirty="0">
              <a:solidFill>
                <a:schemeClr val="accent6">
                  <a:lumMod val="20000"/>
                  <a:lumOff val="80000"/>
                </a:schemeClr>
              </a:solidFill>
            </a:endParaRPr>
          </a:p>
        </p:txBody>
      </p:sp>
      <p:pic>
        <p:nvPicPr>
          <p:cNvPr id="29698" name="Picture 2" descr="Recommended Calorie Intake - Calorie Controlled Meal Planner">
            <a:extLst>
              <a:ext uri="{FF2B5EF4-FFF2-40B4-BE49-F238E27FC236}">
                <a16:creationId xmlns:a16="http://schemas.microsoft.com/office/drawing/2014/main" id="{E38D4BCC-CAE0-49B3-8C51-B0382B0BE13F}"/>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7633" b="1763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09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C2B0-E770-44BB-AE7C-0B470346B091}"/>
              </a:ext>
            </a:extLst>
          </p:cNvPr>
          <p:cNvSpPr>
            <a:spLocks noGrp="1"/>
          </p:cNvSpPr>
          <p:nvPr>
            <p:ph type="title"/>
          </p:nvPr>
        </p:nvSpPr>
        <p:spPr/>
        <p:txBody>
          <a:bodyPr/>
          <a:lstStyle/>
          <a:p>
            <a:pPr algn="ctr"/>
            <a:r>
              <a:rPr lang="en-US" dirty="0">
                <a:solidFill>
                  <a:schemeClr val="accent1"/>
                </a:solidFill>
              </a:rPr>
              <a:t>Guidelines for Healthy Eating</a:t>
            </a:r>
            <a:endParaRPr lang="en-US" dirty="0"/>
          </a:p>
        </p:txBody>
      </p:sp>
      <p:sp>
        <p:nvSpPr>
          <p:cNvPr id="3" name="Content Placeholder 2">
            <a:extLst>
              <a:ext uri="{FF2B5EF4-FFF2-40B4-BE49-F238E27FC236}">
                <a16:creationId xmlns:a16="http://schemas.microsoft.com/office/drawing/2014/main" id="{1AFAF102-AEC2-4437-8B06-79C1C1434D48}"/>
              </a:ext>
            </a:extLst>
          </p:cNvPr>
          <p:cNvSpPr>
            <a:spLocks noGrp="1"/>
          </p:cNvSpPr>
          <p:nvPr>
            <p:ph idx="1"/>
          </p:nvPr>
        </p:nvSpPr>
        <p:spPr/>
        <p:txBody>
          <a:bodyPr/>
          <a:lstStyle/>
          <a:p>
            <a:pPr>
              <a:buFont typeface="Wingdings" panose="05000000000000000000" pitchFamily="2" charset="2"/>
              <a:buChar char="ü"/>
            </a:pPr>
            <a:r>
              <a:rPr lang="en-US" dirty="0"/>
              <a:t>All Colors of the Rainbow</a:t>
            </a:r>
          </a:p>
          <a:p>
            <a:pPr>
              <a:buFont typeface="Wingdings" panose="05000000000000000000" pitchFamily="2" charset="2"/>
              <a:buChar char="ü"/>
            </a:pPr>
            <a:r>
              <a:rPr lang="en-US" dirty="0"/>
              <a:t>Whole Fruit</a:t>
            </a:r>
          </a:p>
          <a:p>
            <a:pPr>
              <a:buFont typeface="Wingdings" panose="05000000000000000000" pitchFamily="2" charset="2"/>
              <a:buChar char="ü"/>
            </a:pPr>
            <a:r>
              <a:rPr lang="en-US" dirty="0"/>
              <a:t>Grains</a:t>
            </a:r>
          </a:p>
          <a:p>
            <a:pPr>
              <a:buFont typeface="Wingdings" panose="05000000000000000000" pitchFamily="2" charset="2"/>
              <a:buChar char="ü"/>
            </a:pPr>
            <a:r>
              <a:rPr lang="en-US" dirty="0"/>
              <a:t>Dairy</a:t>
            </a:r>
          </a:p>
          <a:p>
            <a:pPr>
              <a:buFont typeface="Wingdings" panose="05000000000000000000" pitchFamily="2" charset="2"/>
              <a:buChar char="ü"/>
            </a:pPr>
            <a:r>
              <a:rPr lang="en-US"/>
              <a:t>Protein</a:t>
            </a:r>
            <a:endParaRPr lang="en-US" dirty="0"/>
          </a:p>
          <a:p>
            <a:pPr>
              <a:buFont typeface="Wingdings" panose="05000000000000000000" pitchFamily="2" charset="2"/>
              <a:buChar char="ü"/>
            </a:pPr>
            <a:r>
              <a:rPr lang="en-US"/>
              <a:t>Oils</a:t>
            </a:r>
            <a:endParaRPr lang="en-US" dirty="0"/>
          </a:p>
          <a:p>
            <a:pPr marL="0" indent="0" algn="ctr">
              <a:buNone/>
            </a:pPr>
            <a:endParaRPr lang="en-US" dirty="0"/>
          </a:p>
          <a:p>
            <a:pPr marL="0" indent="0" algn="ctr">
              <a:buNone/>
            </a:pPr>
            <a:endParaRPr lang="en-US" sz="2800" dirty="0">
              <a:solidFill>
                <a:srgbClr val="FF0000"/>
              </a:solidFill>
            </a:endParaRPr>
          </a:p>
          <a:p>
            <a:pPr algn="ctr">
              <a:buFont typeface="Wingdings" panose="05000000000000000000" pitchFamily="2" charset="2"/>
              <a:buChar char="ü"/>
            </a:pPr>
            <a:r>
              <a:rPr lang="en-US" sz="2800" dirty="0">
                <a:solidFill>
                  <a:srgbClr val="FF0000"/>
                </a:solidFill>
              </a:rPr>
              <a:t>Variety</a:t>
            </a:r>
            <a:r>
              <a:rPr lang="en-US" sz="2800" dirty="0">
                <a:solidFill>
                  <a:srgbClr val="FFC000"/>
                </a:solidFill>
              </a:rPr>
              <a:t> is </a:t>
            </a:r>
            <a:r>
              <a:rPr lang="en-US" sz="2800" dirty="0">
                <a:solidFill>
                  <a:srgbClr val="FFFF00"/>
                </a:solidFill>
              </a:rPr>
              <a:t>the</a:t>
            </a:r>
            <a:r>
              <a:rPr lang="en-US" sz="2800" dirty="0">
                <a:solidFill>
                  <a:srgbClr val="0070C0"/>
                </a:solidFill>
              </a:rPr>
              <a:t> </a:t>
            </a:r>
            <a:r>
              <a:rPr lang="en-US" sz="2800" dirty="0">
                <a:solidFill>
                  <a:srgbClr val="33CC33"/>
                </a:solidFill>
              </a:rPr>
              <a:t>spice</a:t>
            </a:r>
            <a:r>
              <a:rPr lang="en-US" sz="2800" dirty="0">
                <a:solidFill>
                  <a:srgbClr val="0070C0"/>
                </a:solidFill>
              </a:rPr>
              <a:t> of </a:t>
            </a:r>
            <a:r>
              <a:rPr lang="en-US" sz="2800" dirty="0">
                <a:solidFill>
                  <a:srgbClr val="7030A0"/>
                </a:solidFill>
              </a:rPr>
              <a:t>life</a:t>
            </a:r>
          </a:p>
          <a:p>
            <a:endParaRPr lang="en-US" dirty="0"/>
          </a:p>
        </p:txBody>
      </p:sp>
    </p:spTree>
    <p:extLst>
      <p:ext uri="{BB962C8B-B14F-4D97-AF65-F5344CB8AC3E}">
        <p14:creationId xmlns:p14="http://schemas.microsoft.com/office/powerpoint/2010/main" val="844294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7431F-ACE5-49A2-924D-D55D3DAACED3}"/>
              </a:ext>
            </a:extLst>
          </p:cNvPr>
          <p:cNvSpPr>
            <a:spLocks noGrp="1"/>
          </p:cNvSpPr>
          <p:nvPr>
            <p:ph type="title"/>
          </p:nvPr>
        </p:nvSpPr>
        <p:spPr/>
        <p:txBody>
          <a:bodyPr/>
          <a:lstStyle/>
          <a:p>
            <a:r>
              <a:rPr lang="en-US" dirty="0">
                <a:solidFill>
                  <a:schemeClr val="accent1"/>
                </a:solidFill>
              </a:rPr>
              <a:t>Guidelines for Healthy Eating…2</a:t>
            </a:r>
            <a:endParaRPr lang="en-US" dirty="0"/>
          </a:p>
        </p:txBody>
      </p:sp>
      <p:sp>
        <p:nvSpPr>
          <p:cNvPr id="3" name="Content Placeholder 2">
            <a:extLst>
              <a:ext uri="{FF2B5EF4-FFF2-40B4-BE49-F238E27FC236}">
                <a16:creationId xmlns:a16="http://schemas.microsoft.com/office/drawing/2014/main" id="{79AEB510-3E3C-4411-A3A5-DD3E06CAF431}"/>
              </a:ext>
            </a:extLst>
          </p:cNvPr>
          <p:cNvSpPr>
            <a:spLocks noGrp="1"/>
          </p:cNvSpPr>
          <p:nvPr>
            <p:ph idx="1"/>
          </p:nvPr>
        </p:nvSpPr>
        <p:spPr/>
        <p:txBody>
          <a:bodyPr/>
          <a:lstStyle/>
          <a:p>
            <a:r>
              <a:rPr lang="en-US" dirty="0"/>
              <a:t>Tips for keeping healthy eating habits going for your whole life:</a:t>
            </a:r>
          </a:p>
          <a:p>
            <a:pPr marL="0" indent="0">
              <a:buNone/>
            </a:pPr>
            <a:endParaRPr lang="en-US" dirty="0"/>
          </a:p>
          <a:p>
            <a:pPr algn="l">
              <a:buFont typeface="Arial" panose="020B0604020202020204" pitchFamily="34" charset="0"/>
              <a:buChar char="•"/>
            </a:pPr>
            <a:r>
              <a:rPr lang="en-US" b="0" i="0" dirty="0">
                <a:solidFill>
                  <a:srgbClr val="0070C0"/>
                </a:solidFill>
                <a:effectLst/>
                <a:latin typeface="Martel"/>
              </a:rPr>
              <a:t>Eat less than 10 percent of your daily calories as added sugars.</a:t>
            </a:r>
          </a:p>
          <a:p>
            <a:pPr algn="l">
              <a:buFont typeface="Arial" panose="020B0604020202020204" pitchFamily="34" charset="0"/>
              <a:buChar char="•"/>
            </a:pPr>
            <a:r>
              <a:rPr lang="en-US" b="0" i="0" dirty="0">
                <a:solidFill>
                  <a:srgbClr val="0070C0"/>
                </a:solidFill>
                <a:effectLst/>
                <a:latin typeface="Martel"/>
              </a:rPr>
              <a:t>Eat less than 10 percent of your daily calories from saturated fats.</a:t>
            </a:r>
          </a:p>
          <a:p>
            <a:pPr algn="l">
              <a:buFont typeface="Arial" panose="020B0604020202020204" pitchFamily="34" charset="0"/>
              <a:buChar char="•"/>
            </a:pPr>
            <a:r>
              <a:rPr lang="en-US" b="0" i="0" dirty="0">
                <a:solidFill>
                  <a:srgbClr val="0070C0"/>
                </a:solidFill>
                <a:effectLst/>
                <a:latin typeface="Martel"/>
              </a:rPr>
              <a:t>Focus on variety and look for foods that are dense with nutrients.</a:t>
            </a:r>
          </a:p>
          <a:p>
            <a:pPr algn="l">
              <a:buFont typeface="Arial" panose="020B0604020202020204" pitchFamily="34" charset="0"/>
              <a:buChar char="•"/>
            </a:pPr>
            <a:r>
              <a:rPr lang="en-US" b="0" i="0" dirty="0">
                <a:solidFill>
                  <a:srgbClr val="0070C0"/>
                </a:solidFill>
                <a:effectLst/>
                <a:latin typeface="Martel"/>
              </a:rPr>
              <a:t>Limit your sodium (salt) intake to below 2,300 mg per day.</a:t>
            </a:r>
          </a:p>
          <a:p>
            <a:pPr algn="l">
              <a:buFont typeface="Arial" panose="020B0604020202020204" pitchFamily="34" charset="0"/>
              <a:buChar char="•"/>
            </a:pPr>
            <a:r>
              <a:rPr lang="en-US" b="0" i="0" dirty="0">
                <a:solidFill>
                  <a:srgbClr val="0070C0"/>
                </a:solidFill>
                <a:effectLst/>
                <a:latin typeface="Martel"/>
              </a:rPr>
              <a:t>Shift to healthier food choices by looking for nutrient-rich choices that fit into your dietary preferences.</a:t>
            </a:r>
          </a:p>
          <a:p>
            <a:pPr algn="l">
              <a:buFont typeface="Arial" panose="020B0604020202020204" pitchFamily="34" charset="0"/>
              <a:buChar char="•"/>
            </a:pPr>
            <a:r>
              <a:rPr lang="en-US" b="0" i="0" dirty="0">
                <a:solidFill>
                  <a:srgbClr val="0070C0"/>
                </a:solidFill>
                <a:effectLst/>
                <a:latin typeface="Martel"/>
              </a:rPr>
              <a:t>Support healthy eating patterns in your family and friends.</a:t>
            </a:r>
          </a:p>
          <a:p>
            <a:endParaRPr lang="en-US" dirty="0"/>
          </a:p>
        </p:txBody>
      </p:sp>
    </p:spTree>
    <p:extLst>
      <p:ext uri="{BB962C8B-B14F-4D97-AF65-F5344CB8AC3E}">
        <p14:creationId xmlns:p14="http://schemas.microsoft.com/office/powerpoint/2010/main" val="985225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C9BBC1C-53D8-45CF-BA1B-33469AE42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4"/>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AECFF5A-FFE8-4387-94AB-029C2000F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3C5253AC-398C-4DEE-AC83-CB99763C3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B0A4B39-F82A-4CC3-8AB3-3B6877A52805}"/>
              </a:ext>
            </a:extLst>
          </p:cNvPr>
          <p:cNvSpPr>
            <a:spLocks noGrp="1"/>
          </p:cNvSpPr>
          <p:nvPr>
            <p:ph type="title"/>
          </p:nvPr>
        </p:nvSpPr>
        <p:spPr>
          <a:xfrm>
            <a:off x="9387189" y="612843"/>
            <a:ext cx="2247091" cy="1499738"/>
          </a:xfrm>
        </p:spPr>
        <p:txBody>
          <a:bodyPr anchor="b">
            <a:normAutofit/>
          </a:bodyPr>
          <a:lstStyle/>
          <a:p>
            <a:r>
              <a:rPr lang="en-US" sz="2800" dirty="0">
                <a:solidFill>
                  <a:srgbClr val="FFFFFF"/>
                </a:solidFill>
              </a:rPr>
              <a:t>I. What’s in a Word?</a:t>
            </a:r>
          </a:p>
        </p:txBody>
      </p:sp>
      <p:sp>
        <p:nvSpPr>
          <p:cNvPr id="79" name="Rectangle 78">
            <a:extLst>
              <a:ext uri="{FF2B5EF4-FFF2-40B4-BE49-F238E27FC236}">
                <a16:creationId xmlns:a16="http://schemas.microsoft.com/office/drawing/2014/main" id="{118C3648-83C0-4CB5-8223-4BDE40CB1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374904"/>
            <a:ext cx="8212114" cy="6108192"/>
          </a:xfrm>
          <a:prstGeom prst="rect">
            <a:avLst/>
          </a:prstGeom>
          <a:noFill/>
          <a:ln w="6350" cap="sq" cmpd="sng" algn="ctr">
            <a:solidFill>
              <a:schemeClr val="tx1">
                <a:lumMod val="75000"/>
                <a:lumOff val="25000"/>
              </a:schemeClr>
            </a:solidFill>
            <a:prstDash val="solid"/>
            <a:miter lim="800000"/>
          </a:ln>
          <a:effectLst/>
        </p:spPr>
      </p:sp>
      <p:pic>
        <p:nvPicPr>
          <p:cNvPr id="1026" name="Picture 2" descr="A person sits at a kitchen table to cut up various fruits and holds up two halves of a dragon fruit to their eyes in a silly gesture while smiling broadly.">
            <a:extLst>
              <a:ext uri="{FF2B5EF4-FFF2-40B4-BE49-F238E27FC236}">
                <a16:creationId xmlns:a16="http://schemas.microsoft.com/office/drawing/2014/main" id="{F101F799-293B-4B5E-9A18-9832CF6079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0649" y="1028866"/>
            <a:ext cx="7236955" cy="4830667"/>
          </a:xfrm>
          <a:prstGeom prst="rect">
            <a:avLst/>
          </a:prstGeom>
          <a:noFill/>
          <a:extLst>
            <a:ext uri="{909E8E84-426E-40DD-AFC4-6F175D3DCCD1}">
              <a14:hiddenFill xmlns:a14="http://schemas.microsoft.com/office/drawing/2010/main">
                <a:solidFill>
                  <a:srgbClr val="FFFFFF"/>
                </a:solidFill>
              </a14:hiddenFill>
            </a:ext>
          </a:extLst>
        </p:spPr>
      </p:pic>
      <p:sp>
        <p:nvSpPr>
          <p:cNvPr id="1030" name="Content Placeholder 1029">
            <a:extLst>
              <a:ext uri="{FF2B5EF4-FFF2-40B4-BE49-F238E27FC236}">
                <a16:creationId xmlns:a16="http://schemas.microsoft.com/office/drawing/2014/main" id="{F94AFD68-1A74-4D41-B389-16FAF506930C}"/>
              </a:ext>
            </a:extLst>
          </p:cNvPr>
          <p:cNvSpPr>
            <a:spLocks noGrp="1"/>
          </p:cNvSpPr>
          <p:nvPr>
            <p:ph idx="1"/>
          </p:nvPr>
        </p:nvSpPr>
        <p:spPr>
          <a:xfrm>
            <a:off x="9387190" y="2149813"/>
            <a:ext cx="2247090" cy="4046706"/>
          </a:xfrm>
        </p:spPr>
        <p:txBody>
          <a:bodyPr>
            <a:normAutofit lnSpcReduction="10000"/>
          </a:bodyPr>
          <a:lstStyle/>
          <a:p>
            <a:pPr marL="0" indent="0">
              <a:buNone/>
            </a:pPr>
            <a:r>
              <a:rPr lang="en-US" sz="1400" dirty="0">
                <a:solidFill>
                  <a:srgbClr val="FFFFFF"/>
                </a:solidFill>
              </a:rPr>
              <a:t>Where do you hear messages about health, nutrition and wellness?</a:t>
            </a:r>
          </a:p>
          <a:p>
            <a:r>
              <a:rPr lang="en-US" sz="1400" dirty="0">
                <a:solidFill>
                  <a:srgbClr val="FFFFFF"/>
                </a:solidFill>
              </a:rPr>
              <a:t>HEALTH EXPERTS </a:t>
            </a:r>
          </a:p>
          <a:p>
            <a:r>
              <a:rPr lang="en-US" sz="1400" dirty="0">
                <a:solidFill>
                  <a:srgbClr val="FFFFFF"/>
                </a:solidFill>
              </a:rPr>
              <a:t>SCIENTISTS</a:t>
            </a:r>
          </a:p>
          <a:p>
            <a:r>
              <a:rPr lang="en-US" sz="1400" dirty="0">
                <a:solidFill>
                  <a:srgbClr val="FFFFFF"/>
                </a:solidFill>
              </a:rPr>
              <a:t>DOCTORS</a:t>
            </a:r>
          </a:p>
          <a:p>
            <a:r>
              <a:rPr lang="en-US" sz="1400" dirty="0">
                <a:solidFill>
                  <a:srgbClr val="FFFFFF"/>
                </a:solidFill>
              </a:rPr>
              <a:t>MEDIA</a:t>
            </a:r>
          </a:p>
          <a:p>
            <a:r>
              <a:rPr lang="en-US" sz="1400" dirty="0">
                <a:solidFill>
                  <a:srgbClr val="FFFFFF"/>
                </a:solidFill>
              </a:rPr>
              <a:t>ADVERTISING</a:t>
            </a:r>
          </a:p>
          <a:p>
            <a:endParaRPr lang="en-US" sz="1400" dirty="0">
              <a:solidFill>
                <a:srgbClr val="FFFFFF"/>
              </a:solidFill>
            </a:endParaRPr>
          </a:p>
          <a:p>
            <a:pPr marL="0" indent="0">
              <a:buNone/>
            </a:pPr>
            <a:r>
              <a:rPr lang="en-US" sz="1400" dirty="0">
                <a:solidFill>
                  <a:srgbClr val="FFFF00"/>
                </a:solidFill>
              </a:rPr>
              <a:t>*Filter through messaging by applying basic principles of nutrition, health and wellness.</a:t>
            </a:r>
          </a:p>
        </p:txBody>
      </p:sp>
    </p:spTree>
    <p:extLst>
      <p:ext uri="{BB962C8B-B14F-4D97-AF65-F5344CB8AC3E}">
        <p14:creationId xmlns:p14="http://schemas.microsoft.com/office/powerpoint/2010/main" val="3897085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83C25-1330-48C5-A0DB-989ABC616B4F}"/>
              </a:ext>
            </a:extLst>
          </p:cNvPr>
          <p:cNvSpPr>
            <a:spLocks noGrp="1"/>
          </p:cNvSpPr>
          <p:nvPr>
            <p:ph type="title"/>
          </p:nvPr>
        </p:nvSpPr>
        <p:spPr/>
        <p:txBody>
          <a:bodyPr/>
          <a:lstStyle/>
          <a:p>
            <a:pPr algn="ctr"/>
            <a:r>
              <a:rPr lang="en-US" dirty="0">
                <a:solidFill>
                  <a:schemeClr val="accent1"/>
                </a:solidFill>
              </a:rPr>
              <a:t>What’s in a Word?</a:t>
            </a:r>
          </a:p>
        </p:txBody>
      </p:sp>
      <p:sp>
        <p:nvSpPr>
          <p:cNvPr id="3" name="Content Placeholder 2">
            <a:extLst>
              <a:ext uri="{FF2B5EF4-FFF2-40B4-BE49-F238E27FC236}">
                <a16:creationId xmlns:a16="http://schemas.microsoft.com/office/drawing/2014/main" id="{AFBFC612-81D4-46FF-8257-AFC2101F9B25}"/>
              </a:ext>
            </a:extLst>
          </p:cNvPr>
          <p:cNvSpPr>
            <a:spLocks noGrp="1"/>
          </p:cNvSpPr>
          <p:nvPr>
            <p:ph sz="half" idx="1"/>
          </p:nvPr>
        </p:nvSpPr>
        <p:spPr/>
        <p:txBody>
          <a:bodyPr/>
          <a:lstStyle/>
          <a:p>
            <a:pPr marL="0" indent="0" algn="ctr">
              <a:buNone/>
            </a:pPr>
            <a:r>
              <a:rPr lang="en-US" sz="2800" dirty="0">
                <a:solidFill>
                  <a:schemeClr val="accent6">
                    <a:lumMod val="40000"/>
                    <a:lumOff val="60000"/>
                  </a:schemeClr>
                </a:solidFill>
              </a:rPr>
              <a:t>To Your Health!</a:t>
            </a:r>
            <a:endParaRPr lang="en-US" dirty="0"/>
          </a:p>
          <a:p>
            <a:r>
              <a:rPr lang="en-US" dirty="0">
                <a:solidFill>
                  <a:schemeClr val="accent6">
                    <a:lumMod val="40000"/>
                    <a:lumOff val="60000"/>
                  </a:schemeClr>
                </a:solidFill>
              </a:rPr>
              <a:t>If we want to be </a:t>
            </a:r>
            <a:r>
              <a:rPr lang="en-US" dirty="0">
                <a:solidFill>
                  <a:srgbClr val="FFFF00"/>
                </a:solidFill>
              </a:rPr>
              <a:t>healthy</a:t>
            </a:r>
            <a:r>
              <a:rPr lang="en-US" dirty="0">
                <a:solidFill>
                  <a:schemeClr val="accent6">
                    <a:lumMod val="40000"/>
                    <a:lumOff val="60000"/>
                  </a:schemeClr>
                </a:solidFill>
              </a:rPr>
              <a:t>, we need to think about what that means…</a:t>
            </a:r>
          </a:p>
          <a:p>
            <a:pPr>
              <a:buFont typeface="Wingdings" panose="05000000000000000000" pitchFamily="2" charset="2"/>
              <a:buChar char="Ø"/>
            </a:pPr>
            <a:r>
              <a:rPr lang="en-US" b="0" i="0" dirty="0">
                <a:solidFill>
                  <a:srgbClr val="666666"/>
                </a:solidFill>
                <a:effectLst/>
                <a:latin typeface="Martel"/>
              </a:rPr>
              <a:t> </a:t>
            </a:r>
            <a:r>
              <a:rPr lang="en-US" b="0" i="0" dirty="0">
                <a:solidFill>
                  <a:srgbClr val="FFFF00"/>
                </a:solidFill>
                <a:effectLst/>
                <a:latin typeface="Martel"/>
              </a:rPr>
              <a:t>being free from disease or illness</a:t>
            </a:r>
          </a:p>
          <a:p>
            <a:pPr>
              <a:buFont typeface="Wingdings" panose="05000000000000000000" pitchFamily="2" charset="2"/>
              <a:buChar char="Ø"/>
            </a:pPr>
            <a:r>
              <a:rPr lang="en-US" b="0" i="0" dirty="0">
                <a:solidFill>
                  <a:srgbClr val="FFFF00"/>
                </a:solidFill>
                <a:effectLst/>
                <a:latin typeface="Martel"/>
              </a:rPr>
              <a:t> state of a person’s mental and physical condition</a:t>
            </a:r>
            <a:r>
              <a:rPr lang="en-US" dirty="0">
                <a:solidFill>
                  <a:srgbClr val="FFFF00"/>
                </a:solidFill>
              </a:rPr>
              <a:t>  </a:t>
            </a:r>
          </a:p>
          <a:p>
            <a:pPr>
              <a:buFont typeface="Wingdings" panose="05000000000000000000" pitchFamily="2" charset="2"/>
              <a:buChar char="Ø"/>
            </a:pPr>
            <a:r>
              <a:rPr lang="en-US" dirty="0">
                <a:solidFill>
                  <a:schemeClr val="accent6">
                    <a:lumMod val="40000"/>
                    <a:lumOff val="60000"/>
                  </a:schemeClr>
                </a:solidFill>
              </a:rPr>
              <a:t>…or is it more nuanced than these ideas?   	</a:t>
            </a:r>
          </a:p>
          <a:p>
            <a:r>
              <a:rPr lang="en-US" dirty="0">
                <a:solidFill>
                  <a:srgbClr val="FF0000"/>
                </a:solidFill>
              </a:rPr>
              <a:t>What are the different influences on body and mind?</a:t>
            </a:r>
          </a:p>
          <a:p>
            <a:endParaRPr lang="en-US" dirty="0"/>
          </a:p>
        </p:txBody>
      </p:sp>
      <p:sp>
        <p:nvSpPr>
          <p:cNvPr id="4" name="Content Placeholder 3">
            <a:extLst>
              <a:ext uri="{FF2B5EF4-FFF2-40B4-BE49-F238E27FC236}">
                <a16:creationId xmlns:a16="http://schemas.microsoft.com/office/drawing/2014/main" id="{CE396C4D-A2AE-4636-AC24-47B8B47EE24F}"/>
              </a:ext>
            </a:extLst>
          </p:cNvPr>
          <p:cNvSpPr>
            <a:spLocks noGrp="1"/>
          </p:cNvSpPr>
          <p:nvPr>
            <p:ph sz="half" idx="2"/>
          </p:nvPr>
        </p:nvSpPr>
        <p:spPr/>
        <p:txBody>
          <a:bodyPr/>
          <a:lstStyle/>
          <a:p>
            <a:pPr marL="0" indent="0" algn="ctr">
              <a:buNone/>
            </a:pPr>
            <a:r>
              <a:rPr lang="en-US" sz="2800" dirty="0">
                <a:solidFill>
                  <a:schemeClr val="accent6">
                    <a:lumMod val="40000"/>
                    <a:lumOff val="60000"/>
                  </a:schemeClr>
                </a:solidFill>
              </a:rPr>
              <a:t>Being Well</a:t>
            </a:r>
          </a:p>
          <a:p>
            <a:endParaRPr lang="en-US" dirty="0"/>
          </a:p>
          <a:p>
            <a:r>
              <a:rPr lang="en-US" dirty="0">
                <a:solidFill>
                  <a:srgbClr val="FFFF00"/>
                </a:solidFill>
              </a:rPr>
              <a:t>Wellness</a:t>
            </a:r>
            <a:r>
              <a:rPr lang="en-US" dirty="0"/>
              <a:t>: </a:t>
            </a:r>
            <a:r>
              <a:rPr lang="en-US" b="0" i="0" dirty="0">
                <a:effectLst/>
                <a:latin typeface="Martel"/>
              </a:rPr>
              <a:t>the state of being in optimal physical, emotional, social, spiritual, and intellectual health</a:t>
            </a:r>
          </a:p>
          <a:p>
            <a:pPr marL="0" indent="0">
              <a:buNone/>
            </a:pPr>
            <a:endParaRPr lang="en-US" b="0" i="0" dirty="0">
              <a:effectLst/>
              <a:latin typeface="Martel"/>
            </a:endParaRPr>
          </a:p>
          <a:p>
            <a:r>
              <a:rPr lang="en-US" dirty="0">
                <a:solidFill>
                  <a:srgbClr val="FF0000"/>
                </a:solidFill>
                <a:latin typeface="Martel"/>
              </a:rPr>
              <a:t>What are all the different types of wellness?</a:t>
            </a:r>
            <a:endParaRPr lang="en-US" dirty="0">
              <a:solidFill>
                <a:srgbClr val="FF0000"/>
              </a:solidFill>
            </a:endParaRPr>
          </a:p>
          <a:p>
            <a:endParaRPr lang="en-US" dirty="0"/>
          </a:p>
        </p:txBody>
      </p:sp>
    </p:spTree>
    <p:extLst>
      <p:ext uri="{BB962C8B-B14F-4D97-AF65-F5344CB8AC3E}">
        <p14:creationId xmlns:p14="http://schemas.microsoft.com/office/powerpoint/2010/main" val="3352186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18CA-BB21-404E-9BEC-DB4C2E67D321}"/>
              </a:ext>
            </a:extLst>
          </p:cNvPr>
          <p:cNvSpPr>
            <a:spLocks noGrp="1"/>
          </p:cNvSpPr>
          <p:nvPr>
            <p:ph type="title"/>
          </p:nvPr>
        </p:nvSpPr>
        <p:spPr/>
        <p:txBody>
          <a:bodyPr/>
          <a:lstStyle/>
          <a:p>
            <a:r>
              <a:rPr lang="en-US" dirty="0"/>
              <a:t>PHYSICAL WELLNESS</a:t>
            </a:r>
          </a:p>
        </p:txBody>
      </p:sp>
      <p:sp>
        <p:nvSpPr>
          <p:cNvPr id="4" name="Text Placeholder 3">
            <a:extLst>
              <a:ext uri="{FF2B5EF4-FFF2-40B4-BE49-F238E27FC236}">
                <a16:creationId xmlns:a16="http://schemas.microsoft.com/office/drawing/2014/main" id="{68D6C8FB-A13E-43AD-B5A1-4D21249A545E}"/>
              </a:ext>
            </a:extLst>
          </p:cNvPr>
          <p:cNvSpPr>
            <a:spLocks noGrp="1"/>
          </p:cNvSpPr>
          <p:nvPr>
            <p:ph type="body" sz="half" idx="2"/>
          </p:nvPr>
        </p:nvSpPr>
        <p:spPr>
          <a:xfrm>
            <a:off x="9296400" y="2523066"/>
            <a:ext cx="2432304" cy="3265085"/>
          </a:xfrm>
        </p:spPr>
        <p:txBody>
          <a:bodyPr/>
          <a:lstStyle/>
          <a:p>
            <a:r>
              <a:rPr lang="en-US" b="0" i="0" dirty="0">
                <a:solidFill>
                  <a:srgbClr val="666666"/>
                </a:solidFill>
                <a:effectLst/>
                <a:latin typeface="Roboto" panose="02000000000000000000" pitchFamily="2" charset="0"/>
              </a:rPr>
              <a:t>Physical wellness includes adequate rest, exercise, food intake, and other behaviors that help the body stay well.</a:t>
            </a:r>
            <a:endParaRPr lang="en-US" dirty="0"/>
          </a:p>
        </p:txBody>
      </p:sp>
      <p:pic>
        <p:nvPicPr>
          <p:cNvPr id="2050" name="Picture 2" descr="Three young people stretch their legs before going on a run in a park.">
            <a:extLst>
              <a:ext uri="{FF2B5EF4-FFF2-40B4-BE49-F238E27FC236}">
                <a16:creationId xmlns:a16="http://schemas.microsoft.com/office/drawing/2014/main" id="{2DA64750-FA9E-4030-ABBA-731B01EAAD33}"/>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417" r="541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29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BF63F-F759-43F9-A8D0-2A18076C88B1}"/>
              </a:ext>
            </a:extLst>
          </p:cNvPr>
          <p:cNvSpPr>
            <a:spLocks noGrp="1"/>
          </p:cNvSpPr>
          <p:nvPr>
            <p:ph type="title"/>
          </p:nvPr>
        </p:nvSpPr>
        <p:spPr/>
        <p:txBody>
          <a:bodyPr/>
          <a:lstStyle/>
          <a:p>
            <a:pPr algn="ctr"/>
            <a:r>
              <a:rPr lang="en-US" dirty="0">
                <a:solidFill>
                  <a:schemeClr val="accent1"/>
                </a:solidFill>
              </a:rPr>
              <a:t>Fitness Test</a:t>
            </a:r>
            <a:endParaRPr lang="en-US" dirty="0"/>
          </a:p>
        </p:txBody>
      </p:sp>
      <p:sp>
        <p:nvSpPr>
          <p:cNvPr id="3" name="Content Placeholder 2">
            <a:extLst>
              <a:ext uri="{FF2B5EF4-FFF2-40B4-BE49-F238E27FC236}">
                <a16:creationId xmlns:a16="http://schemas.microsoft.com/office/drawing/2014/main" id="{87ED2944-17A3-472D-83A9-0D54A3C62B12}"/>
              </a:ext>
            </a:extLst>
          </p:cNvPr>
          <p:cNvSpPr>
            <a:spLocks noGrp="1"/>
          </p:cNvSpPr>
          <p:nvPr>
            <p:ph idx="1"/>
          </p:nvPr>
        </p:nvSpPr>
        <p:spPr/>
        <p:txBody>
          <a:bodyPr>
            <a:normAutofit/>
          </a:bodyPr>
          <a:lstStyle/>
          <a:p>
            <a:r>
              <a:rPr lang="en-US" sz="2800" dirty="0"/>
              <a:t>Cardiovascular endurance</a:t>
            </a:r>
          </a:p>
          <a:p>
            <a:r>
              <a:rPr lang="en-US" sz="2800" dirty="0"/>
              <a:t>Muscular strength</a:t>
            </a:r>
          </a:p>
          <a:p>
            <a:r>
              <a:rPr lang="en-US" sz="2800" dirty="0"/>
              <a:t>Muscular endurance</a:t>
            </a:r>
          </a:p>
          <a:p>
            <a:r>
              <a:rPr lang="en-US" sz="2800" dirty="0"/>
              <a:t>Flexibility</a:t>
            </a:r>
          </a:p>
          <a:p>
            <a:r>
              <a:rPr lang="en-US" sz="2800" dirty="0"/>
              <a:t>Body composition</a:t>
            </a:r>
          </a:p>
        </p:txBody>
      </p:sp>
    </p:spTree>
    <p:extLst>
      <p:ext uri="{BB962C8B-B14F-4D97-AF65-F5344CB8AC3E}">
        <p14:creationId xmlns:p14="http://schemas.microsoft.com/office/powerpoint/2010/main" val="340425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86A3C-A53C-4A57-81F5-628DF49C673B}"/>
              </a:ext>
            </a:extLst>
          </p:cNvPr>
          <p:cNvSpPr>
            <a:spLocks noGrp="1"/>
          </p:cNvSpPr>
          <p:nvPr>
            <p:ph type="title"/>
          </p:nvPr>
        </p:nvSpPr>
        <p:spPr/>
        <p:txBody>
          <a:bodyPr/>
          <a:lstStyle/>
          <a:p>
            <a:r>
              <a:rPr lang="en-US" dirty="0"/>
              <a:t>EMOTIONAL WELLNESS</a:t>
            </a:r>
          </a:p>
        </p:txBody>
      </p:sp>
      <p:sp>
        <p:nvSpPr>
          <p:cNvPr id="4" name="Text Placeholder 3">
            <a:extLst>
              <a:ext uri="{FF2B5EF4-FFF2-40B4-BE49-F238E27FC236}">
                <a16:creationId xmlns:a16="http://schemas.microsoft.com/office/drawing/2014/main" id="{EC77FC42-2A0F-4020-9E6E-7B537259CBDC}"/>
              </a:ext>
            </a:extLst>
          </p:cNvPr>
          <p:cNvSpPr>
            <a:spLocks noGrp="1"/>
          </p:cNvSpPr>
          <p:nvPr>
            <p:ph type="body" sz="half" idx="2"/>
          </p:nvPr>
        </p:nvSpPr>
        <p:spPr>
          <a:xfrm>
            <a:off x="9296400" y="2540000"/>
            <a:ext cx="2432304" cy="3248152"/>
          </a:xfrm>
        </p:spPr>
        <p:txBody>
          <a:bodyPr/>
          <a:lstStyle/>
          <a:p>
            <a:r>
              <a:rPr lang="en-US" b="0" i="0" dirty="0">
                <a:solidFill>
                  <a:srgbClr val="666666"/>
                </a:solidFill>
                <a:effectLst/>
                <a:latin typeface="Roboto" panose="02000000000000000000" pitchFamily="2" charset="0"/>
              </a:rPr>
              <a:t>Emotional wellness means having the ability to feel emotions such as happiness, anger, and sadness, as well as being able to love and be loved.</a:t>
            </a:r>
            <a:endParaRPr lang="en-US" dirty="0"/>
          </a:p>
        </p:txBody>
      </p:sp>
      <p:pic>
        <p:nvPicPr>
          <p:cNvPr id="3076" name="Picture 4" descr="Five friends lie on their backs with their heads together, sharing a laugh and squinting as they look up at the bright sky.">
            <a:extLst>
              <a:ext uri="{FF2B5EF4-FFF2-40B4-BE49-F238E27FC236}">
                <a16:creationId xmlns:a16="http://schemas.microsoft.com/office/drawing/2014/main" id="{196C9A59-502C-461B-9833-9B3DFF23437C}"/>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350" r="535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228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B2D7-3136-48E6-B959-342EEDB3EBBE}"/>
              </a:ext>
            </a:extLst>
          </p:cNvPr>
          <p:cNvSpPr>
            <a:spLocks noGrp="1"/>
          </p:cNvSpPr>
          <p:nvPr>
            <p:ph type="title"/>
          </p:nvPr>
        </p:nvSpPr>
        <p:spPr>
          <a:xfrm>
            <a:off x="9296400" y="635000"/>
            <a:ext cx="2432304" cy="1651000"/>
          </a:xfrm>
        </p:spPr>
        <p:txBody>
          <a:bodyPr/>
          <a:lstStyle/>
          <a:p>
            <a:r>
              <a:rPr lang="en-US" sz="2400" dirty="0"/>
              <a:t>INTELLECTUAL WELLNESS</a:t>
            </a:r>
          </a:p>
        </p:txBody>
      </p:sp>
      <p:sp>
        <p:nvSpPr>
          <p:cNvPr id="4" name="Text Placeholder 3">
            <a:extLst>
              <a:ext uri="{FF2B5EF4-FFF2-40B4-BE49-F238E27FC236}">
                <a16:creationId xmlns:a16="http://schemas.microsoft.com/office/drawing/2014/main" id="{30A568B5-AE6C-4F92-B6F8-538DC4ACD2E8}"/>
              </a:ext>
            </a:extLst>
          </p:cNvPr>
          <p:cNvSpPr>
            <a:spLocks noGrp="1"/>
          </p:cNvSpPr>
          <p:nvPr>
            <p:ph type="body" sz="half" idx="2"/>
          </p:nvPr>
        </p:nvSpPr>
        <p:spPr>
          <a:xfrm>
            <a:off x="9296400" y="2724150"/>
            <a:ext cx="2432304" cy="3064002"/>
          </a:xfrm>
        </p:spPr>
        <p:txBody>
          <a:bodyPr/>
          <a:lstStyle/>
          <a:p>
            <a:r>
              <a:rPr lang="en-US" b="0" i="0" dirty="0">
                <a:solidFill>
                  <a:schemeClr val="tx1"/>
                </a:solidFill>
                <a:effectLst/>
                <a:latin typeface="Roboto" panose="02000000000000000000" pitchFamily="2" charset="0"/>
              </a:rPr>
              <a:t>Our minds need stimulation and activity just like our bodies. Intellectual wellness includes reading, learning, and engaging with others about topics of interest.</a:t>
            </a:r>
            <a:endParaRPr lang="en-US" dirty="0">
              <a:solidFill>
                <a:schemeClr val="tx1"/>
              </a:solidFill>
            </a:endParaRPr>
          </a:p>
        </p:txBody>
      </p:sp>
      <p:pic>
        <p:nvPicPr>
          <p:cNvPr id="4098" name="Picture 2" descr="Young person holds a pencil to their lips thoughtfully as they sit at a desk and study their notes.">
            <a:extLst>
              <a:ext uri="{FF2B5EF4-FFF2-40B4-BE49-F238E27FC236}">
                <a16:creationId xmlns:a16="http://schemas.microsoft.com/office/drawing/2014/main" id="{932CF4AC-DBFE-4FAB-998B-46B242D7E87A}"/>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417" r="5417"/>
          <a:stretch>
            <a:fillRect/>
          </a:stretch>
        </p:blipFill>
        <p:spPr bwMode="auto">
          <a:xfrm>
            <a:off x="228599" y="237744"/>
            <a:ext cx="8128001" cy="638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2465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13856</TotalTime>
  <Words>1384</Words>
  <Application>Microsoft Office PowerPoint</Application>
  <PresentationFormat>Widescreen</PresentationFormat>
  <Paragraphs>231</Paragraphs>
  <Slides>39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Century Gothic</vt:lpstr>
      <vt:lpstr>Martel</vt:lpstr>
      <vt:lpstr>Roboto</vt:lpstr>
      <vt:lpstr>Wingdings</vt:lpstr>
      <vt:lpstr>Savon</vt:lpstr>
      <vt:lpstr>Nutrition &amp; Fitness</vt:lpstr>
      <vt:lpstr>Unit 1: Health, Nutrition and Wellness</vt:lpstr>
      <vt:lpstr>WHAT WILL YOU LEARN IN THIS UNIT? </vt:lpstr>
      <vt:lpstr>I. What’s in a Word?</vt:lpstr>
      <vt:lpstr>What’s in a Word?</vt:lpstr>
      <vt:lpstr>PHYSICAL WELLNESS</vt:lpstr>
      <vt:lpstr>Fitness Test</vt:lpstr>
      <vt:lpstr>EMOTIONAL WELLNESS</vt:lpstr>
      <vt:lpstr>INTELLECTUAL WELLNESS</vt:lpstr>
      <vt:lpstr>SOCIAL WELLNESS</vt:lpstr>
      <vt:lpstr>SPIRITUAL WELLNESS</vt:lpstr>
      <vt:lpstr>ENVIRONMENTAL WELLNESS</vt:lpstr>
      <vt:lpstr>OCCUPATIONAL WELLNESS</vt:lpstr>
      <vt:lpstr>FINANCIAL WELLNESS</vt:lpstr>
      <vt:lpstr>Got Health?</vt:lpstr>
      <vt:lpstr>Balancing Dimensions of Health</vt:lpstr>
      <vt:lpstr>Calorie Count</vt:lpstr>
      <vt:lpstr>Feeding the Body</vt:lpstr>
      <vt:lpstr>Feeding the Body</vt:lpstr>
      <vt:lpstr>Macro and Micro</vt:lpstr>
      <vt:lpstr>3 Main Functions of Nutrients</vt:lpstr>
      <vt:lpstr>3 Main Functions of Nutrients</vt:lpstr>
      <vt:lpstr>3 Main Functions of Nutrients</vt:lpstr>
      <vt:lpstr>Franken-foods</vt:lpstr>
      <vt:lpstr>Weighing In</vt:lpstr>
      <vt:lpstr>Body Mass Index (BMI)</vt:lpstr>
      <vt:lpstr>BMI</vt:lpstr>
      <vt:lpstr>Other Methods of Measuring Body Fat</vt:lpstr>
      <vt:lpstr>Maintaining Your Weight</vt:lpstr>
      <vt:lpstr>Healthy Eating for All Bodies</vt:lpstr>
      <vt:lpstr>Sheldon’s Somatypes</vt:lpstr>
      <vt:lpstr>Ectomorph</vt:lpstr>
      <vt:lpstr>Endomorph</vt:lpstr>
      <vt:lpstr>Mesomorph</vt:lpstr>
      <vt:lpstr>Exercise and Energy</vt:lpstr>
      <vt:lpstr>Power Foods</vt:lpstr>
      <vt:lpstr>Healthy Eating for All Ages</vt:lpstr>
      <vt:lpstr>Guidelines for Healthy Eating</vt:lpstr>
      <vt:lpstr>Guidelines for Healthy Eating…2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&amp; Fitness</dc:title>
  <dc:creator>Sarah Beland</dc:creator>
  <cp:lastModifiedBy>Sarah Beland</cp:lastModifiedBy>
  <cp:revision>6</cp:revision>
  <dcterms:created xsi:type="dcterms:W3CDTF">2022-01-05T12:11:02Z</dcterms:created>
  <dcterms:modified xsi:type="dcterms:W3CDTF">2022-01-16T22:38:26Z</dcterms:modified>
</cp:coreProperties>
</file>